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3" r:id="rId3"/>
  </p:sldMasterIdLst>
  <p:notesMasterIdLst>
    <p:notesMasterId r:id="rId22"/>
  </p:notesMasterIdLst>
  <p:sldIdLst>
    <p:sldId id="310" r:id="rId4"/>
    <p:sldId id="273" r:id="rId5"/>
    <p:sldId id="281" r:id="rId6"/>
    <p:sldId id="260" r:id="rId7"/>
    <p:sldId id="285" r:id="rId8"/>
    <p:sldId id="312" r:id="rId9"/>
    <p:sldId id="463" r:id="rId10"/>
    <p:sldId id="465" r:id="rId11"/>
    <p:sldId id="466" r:id="rId12"/>
    <p:sldId id="328" r:id="rId13"/>
    <p:sldId id="288" r:id="rId14"/>
    <p:sldId id="291" r:id="rId15"/>
    <p:sldId id="296" r:id="rId16"/>
    <p:sldId id="292" r:id="rId17"/>
    <p:sldId id="263" r:id="rId18"/>
    <p:sldId id="278" r:id="rId19"/>
    <p:sldId id="279" r:id="rId20"/>
    <p:sldId id="275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la" initials="m" lastIdx="2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439"/>
    <a:srgbClr val="DFDFDF"/>
    <a:srgbClr val="007FDE"/>
    <a:srgbClr val="B9CDE5"/>
    <a:srgbClr val="F2F2F2"/>
    <a:srgbClr val="000000"/>
    <a:srgbClr val="325682"/>
    <a:srgbClr val="DCE6F2"/>
    <a:srgbClr val="558ED5"/>
    <a:srgbClr val="26B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37" autoAdjust="0"/>
    <p:restoredTop sz="94281" autoAdjust="0"/>
  </p:normalViewPr>
  <p:slideViewPr>
    <p:cSldViewPr>
      <p:cViewPr varScale="1">
        <p:scale>
          <a:sx n="116" d="100"/>
          <a:sy n="116" d="100"/>
        </p:scale>
        <p:origin x="13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4E349-3C83-4341-8D1E-BF34DD3D58B5}" type="datetimeFigureOut">
              <a:rPr lang="de-DE" smtClean="0"/>
              <a:pPr/>
              <a:t>18.09.2018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28658-545E-4437-A07F-4AAB903D72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6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57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06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E3AC-9BC3-457A-B5C1-5A95EFC43810}" type="datetimeFigureOut">
              <a:rPr lang="de-DE" smtClean="0"/>
              <a:pPr/>
              <a:t>18.09.2018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CAB-73F5-4616-BFFB-ED05553595D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1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E3AC-9BC3-457A-B5C1-5A95EFC43810}" type="datetimeFigureOut">
              <a:rPr lang="de-DE" smtClean="0"/>
              <a:pPr/>
              <a:t>18.09.2018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CAB-73F5-4616-BFFB-ED05553595D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1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E3AC-9BC3-457A-B5C1-5A95EFC43810}" type="datetimeFigureOut">
              <a:rPr lang="de-DE" smtClean="0"/>
              <a:pPr/>
              <a:t>18.09.2018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CAB-73F5-4616-BFFB-ED05553595D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3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E3AC-9BC3-457A-B5C1-5A95EFC43810}" type="datetimeFigureOut">
              <a:rPr lang="de-DE" smtClean="0"/>
              <a:pPr/>
              <a:t>18.09.2018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CAB-73F5-4616-BFFB-ED05553595D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79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93B2-1C04-42CC-9A62-D9C16B6E51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00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93B2-1C04-42CC-9A62-D9C16B6E51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4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93B2-1C04-42CC-9A62-D9C16B6E51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05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93B2-1C04-42CC-9A62-D9C16B6E51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66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93B2-1C04-42CC-9A62-D9C16B6E51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1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93B2-1C04-42CC-9A62-D9C16B6E51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59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93B2-1C04-42CC-9A62-D9C16B6E51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E3AC-9BC3-457A-B5C1-5A95EFC43810}" type="datetimeFigureOut">
              <a:rPr lang="de-DE" smtClean="0"/>
              <a:pPr/>
              <a:t>18.09.2018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CAB-73F5-4616-BFFB-ED05553595D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85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93B2-1C04-42CC-9A62-D9C16B6E51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62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93B2-1C04-42CC-9A62-D9C16B6E51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41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93B2-1C04-42CC-9A62-D9C16B6E51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06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93B2-1C04-42CC-9A62-D9C16B6E51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20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4C02-BF32-4B3B-86BC-89909C566B9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News Gothic MT" pitchFamily="34" charset="0"/>
            </a:endParaRPr>
          </a:p>
        </p:txBody>
      </p:sp>
      <p:pic>
        <p:nvPicPr>
          <p:cNvPr id="18" name="Grafik 17" descr="foodnetcenter Schriftz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1488" y="476672"/>
            <a:ext cx="1953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39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4C02-BF32-4B3B-86BC-89909C566B9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News Gothic MT" pitchFamily="34" charset="0"/>
            </a:endParaRPr>
          </a:p>
        </p:txBody>
      </p:sp>
      <p:pic>
        <p:nvPicPr>
          <p:cNvPr id="18" name="Grafik 17" descr="foodnetcenter Schriftz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1488" y="476672"/>
            <a:ext cx="1953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10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4C02-BF32-4B3B-86BC-89909C566B9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News Gothic MT" pitchFamily="34" charset="0"/>
            </a:endParaRPr>
          </a:p>
        </p:txBody>
      </p:sp>
      <p:pic>
        <p:nvPicPr>
          <p:cNvPr id="18" name="Grafik 17" descr="foodnetcenter Schriftz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1488" y="476672"/>
            <a:ext cx="1953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56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4C02-BF32-4B3B-86BC-89909C566B9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News Gothic MT" pitchFamily="34" charset="0"/>
            </a:endParaRPr>
          </a:p>
        </p:txBody>
      </p:sp>
      <p:pic>
        <p:nvPicPr>
          <p:cNvPr id="18" name="Grafik 17" descr="foodnetcenter Schriftz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1488" y="476672"/>
            <a:ext cx="1953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56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4C02-BF32-4B3B-86BC-89909C566B9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News Gothic MT" pitchFamily="34" charset="0"/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 rot="5400000" flipH="1" flipV="1">
            <a:off x="1089819" y="6588919"/>
            <a:ext cx="180975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 descr="foodnetcenter Schriftz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1488" y="476672"/>
            <a:ext cx="1953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07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4C02-BF32-4B3B-86BC-89909C566B9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News Gothic MT" pitchFamily="34" charset="0"/>
            </a:endParaRPr>
          </a:p>
        </p:txBody>
      </p:sp>
      <p:pic>
        <p:nvPicPr>
          <p:cNvPr id="18" name="Grafik 17" descr="foodnetcenter Schriftz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1488" y="476672"/>
            <a:ext cx="1953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30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E3AC-9BC3-457A-B5C1-5A95EFC43810}" type="datetimeFigureOut">
              <a:rPr lang="de-DE" smtClean="0"/>
              <a:pPr/>
              <a:t>18.09.2018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CAB-73F5-4616-BFFB-ED05553595D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116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48275" y="1"/>
            <a:ext cx="5401853" cy="6858000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86510" y="2095720"/>
            <a:ext cx="5000069" cy="476179"/>
          </a:xfrm>
        </p:spPr>
        <p:txBody>
          <a:bodyPr wrap="none" bIns="0" anchor="b" anchorCtr="0"/>
          <a:lstStyle>
            <a:lvl1pPr>
              <a:lnSpc>
                <a:spcPts val="2381"/>
              </a:lnSpc>
              <a:defRPr sz="238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86510" y="2571782"/>
            <a:ext cx="5000069" cy="2476130"/>
          </a:xfrm>
        </p:spPr>
        <p:txBody>
          <a:bodyPr tIns="0" bIns="0"/>
          <a:lstStyle>
            <a:lvl1pPr marL="0" indent="0" algn="l">
              <a:lnSpc>
                <a:spcPts val="3572"/>
              </a:lnSpc>
              <a:spcBef>
                <a:spcPts val="0"/>
              </a:spcBef>
              <a:spcAft>
                <a:spcPts val="0"/>
              </a:spcAft>
              <a:buNone/>
              <a:defRPr sz="3175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3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5751" y="381211"/>
            <a:ext cx="1673156" cy="857122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</p:grpSp>
    </p:spTree>
    <p:extLst>
      <p:ext uri="{BB962C8B-B14F-4D97-AF65-F5344CB8AC3E}">
        <p14:creationId xmlns:p14="http://schemas.microsoft.com/office/powerpoint/2010/main" val="1691438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2" y="1619806"/>
            <a:ext cx="8571547" cy="438084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7186-3105-4032-A30A-49E8E9FE0944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806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86589" y="2095593"/>
            <a:ext cx="6428660" cy="476179"/>
          </a:xfrm>
        </p:spPr>
        <p:txBody>
          <a:bodyPr wrap="none" bIns="0" anchor="b" anchorCtr="0"/>
          <a:lstStyle>
            <a:lvl1pPr marL="0" indent="0">
              <a:lnSpc>
                <a:spcPts val="2381"/>
              </a:lnSpc>
              <a:spcBef>
                <a:spcPts val="0"/>
              </a:spcBef>
              <a:spcAft>
                <a:spcPts val="0"/>
              </a:spcAft>
              <a:buNone/>
              <a:defRPr sz="2778" cap="all" baseline="0">
                <a:solidFill>
                  <a:schemeClr val="accent1"/>
                </a:solidFill>
                <a:latin typeface="+mj-lt"/>
              </a:defRPr>
            </a:lvl1pPr>
            <a:lvl2pPr marL="453588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07176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3pPr>
            <a:lvl4pPr marL="1360764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4pPr>
            <a:lvl5pPr marL="1814352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5pPr>
            <a:lvl6pPr marL="2267941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6pPr>
            <a:lvl7pPr marL="2721529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7pPr>
            <a:lvl8pPr marL="317511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8pPr>
            <a:lvl9pPr marL="3628705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86589" y="2572036"/>
            <a:ext cx="6428660" cy="2285658"/>
          </a:xfrm>
        </p:spPr>
        <p:txBody>
          <a:bodyPr anchor="t"/>
          <a:lstStyle>
            <a:lvl1pPr algn="l">
              <a:lnSpc>
                <a:spcPts val="4365"/>
              </a:lnSpc>
              <a:defRPr sz="3968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5750" y="6953114"/>
            <a:ext cx="857155" cy="380943"/>
          </a:xfrm>
        </p:spPr>
        <p:txBody>
          <a:bodyPr/>
          <a:lstStyle/>
          <a:p>
            <a:fld id="{65B83502-A88E-4119-A1A4-A6566673DA17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71687" y="6953156"/>
            <a:ext cx="5000069" cy="38094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286813" y="6953114"/>
            <a:ext cx="571436" cy="380943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5752" y="381211"/>
            <a:ext cx="1673158" cy="857122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</p:grpSp>
    </p:spTree>
    <p:extLst>
      <p:ext uri="{BB962C8B-B14F-4D97-AF65-F5344CB8AC3E}">
        <p14:creationId xmlns:p14="http://schemas.microsoft.com/office/powerpoint/2010/main" val="1566570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6210" y="1618335"/>
            <a:ext cx="4142914" cy="4382316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4875" y="1619806"/>
            <a:ext cx="4142914" cy="4380845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95BD-46F5-4433-A4C8-0833600AFA5F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80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6210" y="1619382"/>
            <a:ext cx="4142914" cy="571415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81" b="0" cap="all" baseline="0"/>
            </a:lvl1pPr>
            <a:lvl2pPr marL="453588" indent="0">
              <a:buNone/>
              <a:defRPr sz="1984" b="1"/>
            </a:lvl2pPr>
            <a:lvl3pPr marL="907176" indent="0">
              <a:buNone/>
              <a:defRPr sz="1786" b="1"/>
            </a:lvl3pPr>
            <a:lvl4pPr marL="1360764" indent="0">
              <a:buNone/>
              <a:defRPr sz="1587" b="1"/>
            </a:lvl4pPr>
            <a:lvl5pPr marL="1814352" indent="0">
              <a:buNone/>
              <a:defRPr sz="1587" b="1"/>
            </a:lvl5pPr>
            <a:lvl6pPr marL="2267941" indent="0">
              <a:buNone/>
              <a:defRPr sz="1587" b="1"/>
            </a:lvl6pPr>
            <a:lvl7pPr marL="2721529" indent="0">
              <a:buNone/>
              <a:defRPr sz="1587" b="1"/>
            </a:lvl7pPr>
            <a:lvl8pPr marL="3175117" indent="0">
              <a:buNone/>
              <a:defRPr sz="1587" b="1"/>
            </a:lvl8pPr>
            <a:lvl9pPr marL="3628705" indent="0">
              <a:buNone/>
              <a:defRPr sz="1587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5504" y="2380665"/>
            <a:ext cx="4143621" cy="3619985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4628" y="1619382"/>
            <a:ext cx="4143622" cy="571415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81" b="0" cap="all" baseline="0"/>
            </a:lvl1pPr>
            <a:lvl2pPr marL="453588" indent="0">
              <a:buNone/>
              <a:defRPr sz="1984" b="1"/>
            </a:lvl2pPr>
            <a:lvl3pPr marL="907176" indent="0">
              <a:buNone/>
              <a:defRPr sz="1786" b="1"/>
            </a:lvl3pPr>
            <a:lvl4pPr marL="1360764" indent="0">
              <a:buNone/>
              <a:defRPr sz="1587" b="1"/>
            </a:lvl4pPr>
            <a:lvl5pPr marL="1814352" indent="0">
              <a:buNone/>
              <a:defRPr sz="1587" b="1"/>
            </a:lvl5pPr>
            <a:lvl6pPr marL="2267941" indent="0">
              <a:buNone/>
              <a:defRPr sz="1587" b="1"/>
            </a:lvl6pPr>
            <a:lvl7pPr marL="2721529" indent="0">
              <a:buNone/>
              <a:defRPr sz="1587" b="1"/>
            </a:lvl7pPr>
            <a:lvl8pPr marL="3175117" indent="0">
              <a:buNone/>
              <a:defRPr sz="1587" b="1"/>
            </a:lvl8pPr>
            <a:lvl9pPr marL="3628705" indent="0">
              <a:buNone/>
              <a:defRPr sz="1587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5335" y="2381692"/>
            <a:ext cx="4142914" cy="3618959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57AF-CA89-48B6-B504-E8AA24F6B4EB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238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0" y="1618335"/>
            <a:ext cx="1857168" cy="43823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7"/>
              </a:spcAft>
              <a:buNone/>
              <a:defRPr sz="1389"/>
            </a:lvl1pPr>
            <a:lvl2pPr marL="214294" indent="0">
              <a:buFont typeface="Arial" panose="020B0604020202020204" pitchFamily="34" charset="0"/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28875" y="1618335"/>
            <a:ext cx="6429374" cy="4382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FB23-CB21-48E0-85A0-BE10AC6E0401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52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0" y="1619319"/>
            <a:ext cx="8571547" cy="114331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17"/>
              </a:spcAft>
              <a:buNone/>
              <a:defRPr sz="1389"/>
            </a:lvl1pPr>
            <a:lvl2pPr marL="214294" indent="0"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6702" y="3142879"/>
            <a:ext cx="8571547" cy="2857771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515C-28E3-4FA3-AEC6-A97432EBE2D7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64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5750" y="1619319"/>
            <a:ext cx="8571547" cy="2857073"/>
          </a:xfrm>
        </p:spPr>
        <p:txBody>
          <a:bodyPr/>
          <a:lstStyle>
            <a:lvl1pPr marL="0" indent="0">
              <a:buNone/>
              <a:defRPr sz="1389"/>
            </a:lvl1pPr>
            <a:lvl2pPr marL="214294" indent="0"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50" y="4857822"/>
            <a:ext cx="8571547" cy="114282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17"/>
              </a:spcAft>
              <a:buNone/>
              <a:defRPr sz="1389"/>
            </a:lvl1pPr>
            <a:lvl2pPr marL="214294" indent="0"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A70A-112E-4E59-8CF8-D392386F5434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016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5750" y="1619636"/>
            <a:ext cx="4142914" cy="2857073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35" y="1619636"/>
            <a:ext cx="4142914" cy="2857073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5750" y="4857822"/>
            <a:ext cx="8573878" cy="1142829"/>
          </a:xfrm>
        </p:spPr>
        <p:txBody>
          <a:bodyPr/>
          <a:lstStyle>
            <a:lvl1pPr marL="0" indent="0">
              <a:spcAft>
                <a:spcPts val="417"/>
              </a:spcAft>
              <a:buNone/>
              <a:defRPr sz="1389"/>
            </a:lvl1pPr>
            <a:lvl2pPr marL="214294" indent="0">
              <a:spcAft>
                <a:spcPts val="417"/>
              </a:spcAft>
              <a:buNone/>
              <a:defRPr sz="1389"/>
            </a:lvl2pPr>
            <a:lvl3pPr marL="428587" indent="0">
              <a:spcAft>
                <a:spcPts val="417"/>
              </a:spcAft>
              <a:buNone/>
              <a:defRPr sz="1389"/>
            </a:lvl3pPr>
            <a:lvl4pPr marL="642881" indent="0">
              <a:spcAft>
                <a:spcPts val="417"/>
              </a:spcAft>
              <a:buNone/>
              <a:defRPr sz="1389"/>
            </a:lvl4pPr>
            <a:lvl5pPr marL="857174" indent="0">
              <a:spcAft>
                <a:spcPts val="417"/>
              </a:spcAft>
              <a:buNone/>
              <a:defRPr sz="1389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21B9-03E8-4BA5-AFFD-04B76DF02B76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011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062" y="1618960"/>
            <a:ext cx="4143621" cy="438231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18" y="1618960"/>
            <a:ext cx="4143622" cy="2001124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15318" y="4000151"/>
            <a:ext cx="4143622" cy="2001124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94D4-A3AC-4144-85E9-174D076E34EF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91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E3AC-9BC3-457A-B5C1-5A95EFC43810}" type="datetimeFigureOut">
              <a:rPr lang="de-DE" smtClean="0"/>
              <a:pPr/>
              <a:t>18.09.2018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CAB-73F5-4616-BFFB-ED05553595D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7301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5061" y="1618960"/>
            <a:ext cx="4143621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5318" y="1618960"/>
            <a:ext cx="4143622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6233" y="4000151"/>
            <a:ext cx="4132449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5318" y="4000151"/>
            <a:ext cx="4143622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4DC0-BA52-4FD0-A40D-C38D5B1D2947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403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9589" y="382166"/>
            <a:ext cx="6428660" cy="856511"/>
          </a:xfrm>
        </p:spPr>
        <p:txBody>
          <a:bodyPr anchor="b"/>
          <a:lstStyle>
            <a:lvl1pPr algn="l">
              <a:defRPr sz="2381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702" y="1618959"/>
            <a:ext cx="8571547" cy="3904666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060" y="5524472"/>
            <a:ext cx="8571547" cy="476179"/>
          </a:xfrm>
        </p:spPr>
        <p:txBody>
          <a:bodyPr anchor="ctr" anchorCtr="0"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5C8B-8A65-4579-B6D5-54B885211247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577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9589" y="382166"/>
            <a:ext cx="6428660" cy="857122"/>
          </a:xfrm>
        </p:spPr>
        <p:txBody>
          <a:bodyPr anchor="b"/>
          <a:lstStyle>
            <a:lvl1pPr algn="l">
              <a:defRPr sz="2381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1" y="1618958"/>
            <a:ext cx="5857224" cy="4380845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29374" y="1618958"/>
            <a:ext cx="2429565" cy="4380845"/>
          </a:xfrm>
        </p:spPr>
        <p:txBody>
          <a:bodyPr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5D14-6C6C-4035-B53A-7E6CC0AF576A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112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9589" y="382166"/>
            <a:ext cx="6428660" cy="857122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1" y="1618957"/>
            <a:ext cx="1857069" cy="2001126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28875" y="1618958"/>
            <a:ext cx="6430065" cy="4380845"/>
          </a:xfrm>
        </p:spPr>
        <p:txBody>
          <a:bodyPr numCol="2" spcCol="216000"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01F-8AA0-47A3-BED1-6BE274C6F0B4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5061" y="4000151"/>
            <a:ext cx="1858409" cy="2001124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6353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399-6CBB-4E85-A67A-6A0C3C49D1D7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385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2922-96B8-46F8-B395-CE206E744DFC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559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0" y="1238893"/>
            <a:ext cx="9144000" cy="5619108"/>
          </a:xfrm>
          <a:noFill/>
        </p:spPr>
        <p:txBody>
          <a:bodyPr lIns="1296000" tIns="720000" rIns="1440000"/>
          <a:lstStyle>
            <a:lvl1pPr marL="0" indent="0">
              <a:lnSpc>
                <a:spcPts val="3175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3011" algn="l"/>
              </a:tabLst>
              <a:defRPr sz="2778" baseline="0"/>
            </a:lvl1pPr>
          </a:lstStyle>
          <a:p>
            <a:pPr lvl="0"/>
            <a:r>
              <a:rPr lang="de-DE" dirty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85875" y="4382317"/>
            <a:ext cx="4143621" cy="1618958"/>
          </a:xfrm>
        </p:spPr>
        <p:txBody>
          <a:bodyPr/>
          <a:lstStyle>
            <a:lvl1pPr marL="0" indent="0">
              <a:buNone/>
              <a:defRPr sz="1389" baseline="0"/>
            </a:lvl1pPr>
          </a:lstStyle>
          <a:p>
            <a:pPr lvl="0"/>
            <a:r>
              <a:rPr lang="de-DE" dirty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5751" y="381211"/>
            <a:ext cx="1673156" cy="857122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85874" y="0"/>
            <a:ext cx="7858125" cy="6856975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0716" tIns="45358" rIns="90716" bIns="45358" numCol="1" anchor="t" anchorCtr="0" compatLnSpc="1">
            <a:prstTxWarp prst="textNoShape">
              <a:avLst/>
            </a:prstTxWarp>
          </a:bodyPr>
          <a:lstStyle/>
          <a:p>
            <a:endParaRPr lang="de-DE" sz="1786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5750" y="6953114"/>
            <a:ext cx="857155" cy="380943"/>
          </a:xfrm>
        </p:spPr>
        <p:txBody>
          <a:bodyPr/>
          <a:lstStyle/>
          <a:p>
            <a:fld id="{6CF9C3D0-EB36-46BB-8AE4-63C683111D7F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71687" y="6953156"/>
            <a:ext cx="5000069" cy="38094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286813" y="6953114"/>
            <a:ext cx="571436" cy="380943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561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DBA5-E976-4A71-9A39-9E15B7AB437D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6011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5124" y="1618959"/>
            <a:ext cx="2143815" cy="4382316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5062" y="1618959"/>
            <a:ext cx="6142942" cy="438084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6830-B47B-4A70-B88C-829FA6C6B4EA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79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E3AC-9BC3-457A-B5C1-5A95EFC43810}" type="datetimeFigureOut">
              <a:rPr lang="de-DE" smtClean="0"/>
              <a:pPr/>
              <a:t>18.09.2018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CAB-73F5-4616-BFFB-ED05553595D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47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E3AC-9BC3-457A-B5C1-5A95EFC43810}" type="datetimeFigureOut">
              <a:rPr lang="de-DE" smtClean="0"/>
              <a:pPr/>
              <a:t>18.09.2018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CAB-73F5-4616-BFFB-ED05553595D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6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E3AC-9BC3-457A-B5C1-5A95EFC43810}" type="datetimeFigureOut">
              <a:rPr lang="de-DE" smtClean="0"/>
              <a:pPr/>
              <a:t>18.09.2018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CAB-73F5-4616-BFFB-ED05553595D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25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xmlns="" id="{99AF2818-CFA6-405E-AABF-9B9951DD95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14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E3AC-9BC3-457A-B5C1-5A95EFC43810}" type="datetimeFigureOut">
              <a:rPr lang="de-DE" smtClean="0"/>
              <a:pPr/>
              <a:t>18.09.2018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CAB-73F5-4616-BFFB-ED05553595D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8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BE3AC-9BC3-457A-B5C1-5A95EFC43810}" type="datetimeFigureOut">
              <a:rPr lang="de-DE" smtClean="0"/>
              <a:pPr/>
              <a:t>18.09.2018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C5CAB-73F5-4616-BFFB-ED05553595D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13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92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F93B2-1C04-42CC-9A62-D9C16B6E51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0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429589" y="382166"/>
            <a:ext cx="6428660" cy="8561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50" y="1619319"/>
            <a:ext cx="8571547" cy="43808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5750" y="6381636"/>
            <a:ext cx="857155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992">
                <a:solidFill>
                  <a:schemeClr val="accent1"/>
                </a:solidFill>
              </a:defRPr>
            </a:lvl1pPr>
          </a:lstStyle>
          <a:p>
            <a:fld id="{E3DFFABA-193E-42C8-95D6-047063A2F968}" type="datetime1">
              <a:rPr lang="de-DE" smtClean="0"/>
              <a:pPr/>
              <a:t>18.09.2018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71687" y="6381678"/>
            <a:ext cx="5000069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992">
                <a:solidFill>
                  <a:schemeClr val="accent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86813" y="6381636"/>
            <a:ext cx="571436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/>
        </p:nvGrpSpPr>
        <p:grpSpPr>
          <a:xfrm>
            <a:off x="285752" y="381211"/>
            <a:ext cx="1673158" cy="857122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</p:grpSp>
      <p:cxnSp>
        <p:nvCxnSpPr>
          <p:cNvPr id="8" name="Gerade Verbindung 7"/>
          <p:cNvCxnSpPr/>
          <p:nvPr/>
        </p:nvCxnSpPr>
        <p:spPr>
          <a:xfrm>
            <a:off x="285061" y="6381636"/>
            <a:ext cx="85738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0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</p:sldLayoutIdLst>
  <p:hf hdr="0"/>
  <p:txStyles>
    <p:titleStyle>
      <a:lvl1pPr algn="l" defTabSz="907176" rtl="0" eaLnBrk="1" latinLnBrk="0" hangingPunct="1">
        <a:lnSpc>
          <a:spcPts val="2579"/>
        </a:lnSpc>
        <a:spcBef>
          <a:spcPts val="595"/>
        </a:spcBef>
        <a:buNone/>
        <a:defRPr sz="2381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4294" indent="-214294" algn="l" defTabSz="907176" rtl="0" eaLnBrk="1" latinLnBrk="0" hangingPunct="1">
        <a:spcBef>
          <a:spcPts val="595"/>
        </a:spcBef>
        <a:spcAft>
          <a:spcPts val="595"/>
        </a:spcAft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1pPr>
      <a:lvl2pPr marL="428587" indent="-214294" algn="l" defTabSz="907176" rtl="0" eaLnBrk="1" latinLnBrk="0" hangingPunct="1">
        <a:spcBef>
          <a:spcPts val="595"/>
        </a:spcBef>
        <a:spcAft>
          <a:spcPts val="298"/>
        </a:spcAft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2881" indent="-214294" algn="l" defTabSz="907176" rtl="0" eaLnBrk="1" latinLnBrk="0" hangingPunct="1">
        <a:spcBef>
          <a:spcPts val="298"/>
        </a:spcBef>
        <a:spcAft>
          <a:spcPts val="298"/>
        </a:spcAft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3pPr>
      <a:lvl4pPr marL="857174" indent="-214294" algn="l" defTabSz="907176" rtl="0" eaLnBrk="1" latinLnBrk="0" hangingPunct="1">
        <a:spcBef>
          <a:spcPts val="298"/>
        </a:spcBef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71468" indent="-214294" algn="l" defTabSz="907176" rtl="0" eaLnBrk="1" latinLnBrk="0" hangingPunct="1">
        <a:spcBef>
          <a:spcPts val="0"/>
        </a:spcBef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5pPr>
      <a:lvl6pPr marL="2494735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2948323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401911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3855499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3588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07176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60764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14352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67941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21529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175117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28705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1CB241B-3E85-4B3C-9C6D-50FF0F862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2095720"/>
            <a:ext cx="5000069" cy="476179"/>
          </a:xfrm>
        </p:spPr>
        <p:txBody>
          <a:bodyPr/>
          <a:lstStyle/>
          <a:p>
            <a:r>
              <a:rPr lang="de-DE" dirty="0"/>
              <a:t>VUA General Assembly 2018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7033B026-6E52-46A4-AB9C-60F63D592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2571782"/>
            <a:ext cx="5000069" cy="4025570"/>
          </a:xfrm>
        </p:spPr>
        <p:txBody>
          <a:bodyPr/>
          <a:lstStyle/>
          <a:p>
            <a:r>
              <a:rPr lang="en-GB" dirty="0"/>
              <a:t>The One Health Concept in the Curriculum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Dr.</a:t>
            </a:r>
            <a:r>
              <a:rPr lang="en-GB" dirty="0"/>
              <a:t> Susanne Lehnert</a:t>
            </a:r>
          </a:p>
          <a:p>
            <a:endParaRPr lang="en-GB" dirty="0"/>
          </a:p>
          <a:p>
            <a:r>
              <a:rPr lang="en-GB" sz="1800" dirty="0"/>
              <a:t>Management Board member of EQA </a:t>
            </a:r>
            <a:r>
              <a:rPr lang="en-GB" sz="1800" dirty="0" err="1"/>
              <a:t>Sce</a:t>
            </a:r>
            <a:r>
              <a:rPr lang="en-GB" sz="1800" dirty="0"/>
              <a:t>,</a:t>
            </a:r>
            <a:br>
              <a:rPr lang="en-GB" sz="1800" dirty="0"/>
            </a:br>
            <a:r>
              <a:rPr lang="en-GB" sz="1800" dirty="0" err="1"/>
              <a:t>FoodNetcenter</a:t>
            </a:r>
            <a:r>
              <a:rPr lang="en-GB" sz="1800" dirty="0"/>
              <a:t> Bonn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DE94160B-95F6-408B-B506-AA9FF7AD9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45521"/>
            <a:ext cx="590841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1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E7EFB42-B7A0-41C4-B98D-33284E4CCD43}"/>
              </a:ext>
            </a:extLst>
          </p:cNvPr>
          <p:cNvSpPr/>
          <p:nvPr/>
        </p:nvSpPr>
        <p:spPr>
          <a:xfrm>
            <a:off x="0" y="855095"/>
            <a:ext cx="9144000" cy="6033050"/>
          </a:xfrm>
          <a:prstGeom prst="rect">
            <a:avLst/>
          </a:prstGeom>
          <a:gradFill flip="none" rotWithShape="1">
            <a:gsLst>
              <a:gs pos="74000">
                <a:srgbClr val="003883"/>
              </a:gs>
              <a:gs pos="100000">
                <a:srgbClr val="4380C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F95427E0-3303-419B-B299-71D50B37EF1D}"/>
              </a:ext>
            </a:extLst>
          </p:cNvPr>
          <p:cNvSpPr/>
          <p:nvPr/>
        </p:nvSpPr>
        <p:spPr>
          <a:xfrm>
            <a:off x="0" y="6635654"/>
            <a:ext cx="9144000" cy="45719"/>
          </a:xfrm>
          <a:prstGeom prst="rect">
            <a:avLst/>
          </a:prstGeom>
          <a:solidFill>
            <a:srgbClr val="19A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16238" y="274638"/>
            <a:ext cx="6048375" cy="490537"/>
          </a:xfrm>
        </p:spPr>
        <p:txBody>
          <a:bodyPr>
            <a:normAutofit fontScale="90000"/>
          </a:bodyPr>
          <a:lstStyle/>
          <a:p>
            <a:pPr algn="r"/>
            <a:r>
              <a:rPr lang="en-US" sz="2000" b="1" dirty="0">
                <a:solidFill>
                  <a:srgbClr val="002060"/>
                </a:solidFill>
              </a:rPr>
              <a:t>Additional qualification 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Quality Systems Manager Junior (QSMJ)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9094" y="1715535"/>
            <a:ext cx="8351838" cy="5041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More than 13 Universities in Germany since 1996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-&gt;</a:t>
            </a:r>
            <a:r>
              <a:rPr lang="en-US" sz="1800" dirty="0">
                <a:solidFill>
                  <a:schemeClr val="bg1"/>
                </a:solidFill>
              </a:rPr>
              <a:t> advisory committee “Research + Teaching”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Qualification scheme with specific courses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and exams in 3 blocs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Bloc I Lectures and exercises (min. 100 hours)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Bloc II Seminars and group work (min. 40 hours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Bloc III Practical activity (min. 200 hours)</a:t>
            </a:r>
          </a:p>
          <a:p>
            <a:pPr lvl="1"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All blocs are covered by specific course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modules and the associated exams at the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universities (accredited by the DGQ)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One professor as authorized coordinator at each university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-&gt;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member of  DGQ advisory committee “Research + Teaching”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307931" y="1015644"/>
            <a:ext cx="2466975" cy="3538537"/>
            <a:chOff x="2777" y="22"/>
            <a:chExt cx="2851" cy="4180"/>
          </a:xfrm>
        </p:grpSpPr>
        <p:pic>
          <p:nvPicPr>
            <p:cNvPr id="12294" name="Picture 37"/>
            <p:cNvPicPr>
              <a:picLocks noChangeAspect="1" noChangeArrowheads="1"/>
            </p:cNvPicPr>
            <p:nvPr/>
          </p:nvPicPr>
          <p:blipFill>
            <a:blip r:embed="rId3" cstate="print"/>
            <a:srcRect t="5510"/>
            <a:stretch>
              <a:fillRect/>
            </a:stretch>
          </p:blipFill>
          <p:spPr bwMode="auto">
            <a:xfrm>
              <a:off x="2777" y="436"/>
              <a:ext cx="2851" cy="3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6" descr="Z:\Organisation\Öffentlichkeitsarbeit\BonnerQM-Tage2011\3_Sonderheft\Logos Präsentation Festag\Uni Bon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73"/>
              <a:ext cx="953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3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2" y="22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Ellipse 7"/>
          <p:cNvSpPr/>
          <p:nvPr/>
        </p:nvSpPr>
        <p:spPr>
          <a:xfrm rot="5400000">
            <a:off x="7938294" y="1791494"/>
            <a:ext cx="522287" cy="1349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F960D4D4-B70B-4EAC-9A56-5F4E76003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07" y="141798"/>
            <a:ext cx="4180539" cy="7132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59113" y="188913"/>
            <a:ext cx="5638800" cy="576262"/>
          </a:xfrm>
        </p:spPr>
        <p:txBody>
          <a:bodyPr>
            <a:normAutofit fontScale="85000" lnSpcReduction="20000"/>
          </a:bodyPr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en-US" sz="2400" b="1" dirty="0"/>
              <a:t>Actual </a:t>
            </a:r>
            <a:r>
              <a:rPr lang="en-US" sz="2400" b="1" dirty="0" err="1"/>
              <a:t>academical</a:t>
            </a:r>
            <a:r>
              <a:rPr lang="en-US" sz="2400" b="1" dirty="0"/>
              <a:t> QM courses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2400" b="1" dirty="0"/>
              <a:t>at university level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924300" y="2203450"/>
            <a:ext cx="172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66"/>
                </a:solidFill>
              </a:rPr>
              <a:t>subjects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3852863" y="3213100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66"/>
                </a:solidFill>
              </a:rPr>
              <a:t>orientation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3852863" y="4292600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66"/>
                </a:solidFill>
              </a:rPr>
              <a:t>certificate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3851275" y="5084763"/>
            <a:ext cx="215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66"/>
                </a:solidFill>
              </a:rPr>
              <a:t>coordination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468313" y="2130425"/>
            <a:ext cx="2879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62E72"/>
                </a:solidFill>
              </a:rPr>
              <a:t>MSc Food Quality Management</a:t>
            </a:r>
          </a:p>
        </p:txBody>
      </p:sp>
      <p:sp>
        <p:nvSpPr>
          <p:cNvPr id="17416" name="Text Box 14"/>
          <p:cNvSpPr txBox="1">
            <a:spLocks noChangeArrowheads="1"/>
          </p:cNvSpPr>
          <p:nvPr/>
        </p:nvSpPr>
        <p:spPr bwMode="auto">
          <a:xfrm>
            <a:off x="468313" y="3068638"/>
            <a:ext cx="3598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62E72"/>
                </a:solidFill>
              </a:rPr>
              <a:t>academic qualification,  branches</a:t>
            </a:r>
          </a:p>
        </p:txBody>
      </p:sp>
      <p:sp>
        <p:nvSpPr>
          <p:cNvPr id="17417" name="Text Box 15"/>
          <p:cNvSpPr txBox="1">
            <a:spLocks noChangeArrowheads="1"/>
          </p:cNvSpPr>
          <p:nvPr/>
        </p:nvSpPr>
        <p:spPr bwMode="auto">
          <a:xfrm>
            <a:off x="468313" y="4219575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262E72"/>
                </a:solidFill>
              </a:rPr>
              <a:t>---</a:t>
            </a:r>
          </a:p>
        </p:txBody>
      </p:sp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468313" y="5084763"/>
            <a:ext cx="287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262E72"/>
                </a:solidFill>
              </a:rPr>
              <a:t>Responsible Prof</a:t>
            </a:r>
          </a:p>
        </p:txBody>
      </p:sp>
      <p:sp>
        <p:nvSpPr>
          <p:cNvPr id="17419" name="Text Box 17"/>
          <p:cNvSpPr txBox="1">
            <a:spLocks noChangeArrowheads="1"/>
          </p:cNvSpPr>
          <p:nvPr/>
        </p:nvSpPr>
        <p:spPr bwMode="auto">
          <a:xfrm>
            <a:off x="5435600" y="2130425"/>
            <a:ext cx="3240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62E72"/>
                </a:solidFill>
              </a:rPr>
              <a:t>MSc Agr Science / MSc Food + Nutrition Science</a:t>
            </a:r>
          </a:p>
        </p:txBody>
      </p:sp>
      <p:sp>
        <p:nvSpPr>
          <p:cNvPr id="17420" name="Text Box 18"/>
          <p:cNvSpPr txBox="1">
            <a:spLocks noChangeArrowheads="1"/>
          </p:cNvSpPr>
          <p:nvPr/>
        </p:nvSpPr>
        <p:spPr bwMode="auto">
          <a:xfrm>
            <a:off x="5508625" y="3140075"/>
            <a:ext cx="3095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62E72"/>
                </a:solidFill>
              </a:rPr>
              <a:t>academic qualification, DGQ (national)</a:t>
            </a:r>
          </a:p>
        </p:txBody>
      </p:sp>
      <p:sp>
        <p:nvSpPr>
          <p:cNvPr id="17421" name="Text Box 19"/>
          <p:cNvSpPr txBox="1">
            <a:spLocks noChangeArrowheads="1"/>
          </p:cNvSpPr>
          <p:nvPr/>
        </p:nvSpPr>
        <p:spPr bwMode="auto">
          <a:xfrm>
            <a:off x="5724525" y="4005263"/>
            <a:ext cx="2879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62E72"/>
                </a:solidFill>
              </a:rPr>
              <a:t>QSMJ Quality Systems Manager Junior (DGQ)</a:t>
            </a:r>
          </a:p>
        </p:txBody>
      </p:sp>
      <p:sp>
        <p:nvSpPr>
          <p:cNvPr id="17422" name="Text Box 20"/>
          <p:cNvSpPr txBox="1">
            <a:spLocks noChangeArrowheads="1"/>
          </p:cNvSpPr>
          <p:nvPr/>
        </p:nvSpPr>
        <p:spPr bwMode="auto">
          <a:xfrm>
            <a:off x="5651500" y="508476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62E72"/>
                </a:solidFill>
              </a:rPr>
              <a:t>Prof. Dr. Petersen</a:t>
            </a:r>
          </a:p>
        </p:txBody>
      </p:sp>
      <p:pic>
        <p:nvPicPr>
          <p:cNvPr id="17424" name="Picture 18" descr="Z:\Organisation\Öffentlichkeitsarbeit\BonnerQM-Tage2011\3_Sonderheft\Logos Präsentation Festag\Wagenin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22363"/>
            <a:ext cx="30972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Textfeld 18"/>
          <p:cNvSpPr txBox="1">
            <a:spLocks noChangeArrowheads="1"/>
          </p:cNvSpPr>
          <p:nvPr/>
        </p:nvSpPr>
        <p:spPr bwMode="auto">
          <a:xfrm>
            <a:off x="1692275" y="5949950"/>
            <a:ext cx="5172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0000"/>
                </a:solidFill>
              </a:rPr>
              <a:t>Common EOQ oriented  QSM Junior Program</a:t>
            </a:r>
          </a:p>
        </p:txBody>
      </p:sp>
      <p:cxnSp>
        <p:nvCxnSpPr>
          <p:cNvPr id="21" name="Gewinkelte Verbindung 20"/>
          <p:cNvCxnSpPr>
            <a:stCxn id="17418" idx="2"/>
            <a:endCxn id="17425" idx="0"/>
          </p:cNvCxnSpPr>
          <p:nvPr/>
        </p:nvCxnSpPr>
        <p:spPr>
          <a:xfrm rot="16200000" flipH="1">
            <a:off x="2860675" y="4532313"/>
            <a:ext cx="465137" cy="2370138"/>
          </a:xfrm>
          <a:prstGeom prst="bentConnector3">
            <a:avLst>
              <a:gd name="adj1" fmla="val 50000"/>
            </a:avLst>
          </a:prstGeom>
          <a:ln>
            <a:solidFill>
              <a:srgbClr val="262E7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Gewinkelte Verbindung 22"/>
          <p:cNvCxnSpPr>
            <a:cxnSpLocks/>
            <a:stCxn id="17422" idx="2"/>
            <a:endCxn id="17425" idx="0"/>
          </p:cNvCxnSpPr>
          <p:nvPr/>
        </p:nvCxnSpPr>
        <p:spPr>
          <a:xfrm rot="5400000">
            <a:off x="5450682" y="4309269"/>
            <a:ext cx="468312" cy="2813050"/>
          </a:xfrm>
          <a:prstGeom prst="bentConnector3">
            <a:avLst>
              <a:gd name="adj1" fmla="val 50000"/>
            </a:avLst>
          </a:prstGeom>
          <a:ln>
            <a:solidFill>
              <a:srgbClr val="262E7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04C8E618-5CF1-4A09-BDA3-06FFDF186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63" y="1084263"/>
            <a:ext cx="1866900" cy="100965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133E2028-A3A1-4FD1-AD9B-AAB456B55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29382"/>
            <a:ext cx="2371725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82355" y="6142459"/>
            <a:ext cx="1062037" cy="360363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CONTEXT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90505" y="6142459"/>
            <a:ext cx="1128712" cy="360363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METHODS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00230" y="6142459"/>
            <a:ext cx="1033462" cy="360363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FOCUS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20642" y="5323309"/>
            <a:ext cx="1365250" cy="6985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STATISTICS</a:t>
            </a: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 6 CREDITS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99592" y="4822255"/>
            <a:ext cx="1665288" cy="13208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BASIC </a:t>
            </a: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 FOOD QUALITY</a:t>
            </a: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 MANAGEMENT</a:t>
            </a: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  6 CREDITS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24992" y="3356992"/>
            <a:ext cx="1573213" cy="1389063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 FOOD QUALITY </a:t>
            </a: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ANALYSIS AND </a:t>
            </a: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JUDGEMENT</a:t>
            </a: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6 CREDITS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90280" y="3091284"/>
            <a:ext cx="1366837" cy="10795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FOOD ETHICS</a:t>
            </a: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3 CREDITS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99592" y="1964755"/>
            <a:ext cx="1571625" cy="13208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ADVANCED 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 FOOD QUALITY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 MANAGEMENT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12 CREDITS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00205" y="3813597"/>
            <a:ext cx="1643062" cy="159385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DISCIPLINE COURSE 1</a:t>
            </a: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Case Studies Management</a:t>
            </a: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6 CREDITS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866880" y="1940347"/>
            <a:ext cx="1576387" cy="1628775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DISCIPLINE COURSE 2</a:t>
            </a: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Food Logistics Management</a:t>
            </a: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6 CREDITS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220642" y="3445297"/>
            <a:ext cx="1355725" cy="1658937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RESEARCH DESIGN &amp;</a:t>
            </a: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 RESEARCH METHODS</a:t>
            </a: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6 CREDITS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99592" y="1196752"/>
            <a:ext cx="6334125" cy="21602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THESIS, 36 CREDITS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90280" y="1940347"/>
            <a:ext cx="1366837" cy="10795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FOOD LAW </a:t>
            </a: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6 CREDITS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99592" y="1484784"/>
            <a:ext cx="6334125" cy="24611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INTERNSHIP or minor THESIS, 24 CREDITS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211960" y="1916832"/>
            <a:ext cx="1365250" cy="132715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MODULAR SKILLS TRAINING</a:t>
            </a: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ws Gothic" charset="0"/>
                <a:cs typeface="Arial" pitchFamily="34" charset="0"/>
              </a:rPr>
              <a:t>3 CREDITS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807296" y="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 err="1">
                <a:solidFill>
                  <a:srgbClr val="002060"/>
                </a:solidFill>
              </a:rPr>
              <a:t>Overview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of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the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study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programme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de-DE" sz="2400" b="1" dirty="0">
                <a:solidFill>
                  <a:srgbClr val="002060"/>
                </a:solidFill>
              </a:rPr>
              <a:t>FQM Wageningen</a:t>
            </a: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-808565" y="3311115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First </a:t>
            </a:r>
            <a:r>
              <a:rPr lang="de-DE" sz="1400" b="1" dirty="0" err="1"/>
              <a:t>year</a:t>
            </a:r>
            <a:endParaRPr lang="de-DE" sz="1400" b="1" dirty="0"/>
          </a:p>
        </p:txBody>
      </p:sp>
      <p:cxnSp>
        <p:nvCxnSpPr>
          <p:cNvPr id="24" name="Gerade Verbindung 23"/>
          <p:cNvCxnSpPr/>
          <p:nvPr/>
        </p:nvCxnSpPr>
        <p:spPr>
          <a:xfrm>
            <a:off x="323528" y="1844824"/>
            <a:ext cx="8640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7703840" y="98072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Credits</a:t>
            </a:r>
            <a:r>
              <a:rPr lang="de-DE" sz="1400" b="1" dirty="0"/>
              <a:t>/</a:t>
            </a:r>
            <a:r>
              <a:rPr lang="de-DE" sz="1400" b="1" dirty="0" err="1"/>
              <a:t>year</a:t>
            </a:r>
            <a:endParaRPr lang="de-DE" sz="1400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7740352" y="141277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24 </a:t>
            </a:r>
            <a:r>
              <a:rPr lang="de-DE" sz="1400" b="1" dirty="0" err="1"/>
              <a:t>or</a:t>
            </a:r>
            <a:r>
              <a:rPr lang="de-DE" sz="1400" b="1" dirty="0"/>
              <a:t> 36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8100392" y="357301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60</a:t>
            </a:r>
          </a:p>
        </p:txBody>
      </p:sp>
      <p:sp>
        <p:nvSpPr>
          <p:cNvPr id="25" name="Textfeld 24"/>
          <p:cNvSpPr txBox="1"/>
          <p:nvPr/>
        </p:nvSpPr>
        <p:spPr>
          <a:xfrm rot="16200000">
            <a:off x="-40887" y="936938"/>
            <a:ext cx="120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Second</a:t>
            </a:r>
            <a:br>
              <a:rPr lang="de-DE" sz="1400" b="1" dirty="0"/>
            </a:br>
            <a:r>
              <a:rPr lang="de-DE" sz="1400" b="1" dirty="0"/>
              <a:t> </a:t>
            </a:r>
            <a:r>
              <a:rPr lang="de-DE" sz="1400" b="1" dirty="0" err="1"/>
              <a:t>year</a:t>
            </a:r>
            <a:endParaRPr lang="de-DE" sz="1400" b="1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xmlns="" id="{5FD9FBF8-B27A-421E-A4AD-8088E88B2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9382"/>
            <a:ext cx="2371725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2"/>
          <p:cNvSpPr txBox="1">
            <a:spLocks noChangeArrowheads="1"/>
          </p:cNvSpPr>
          <p:nvPr/>
        </p:nvSpPr>
        <p:spPr bwMode="auto">
          <a:xfrm>
            <a:off x="611188" y="1271588"/>
            <a:ext cx="3744912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000066"/>
                </a:solidFill>
              </a:rPr>
              <a:t>1 Quality Management</a:t>
            </a:r>
          </a:p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000066"/>
                </a:solidFill>
              </a:rPr>
              <a:t>2 </a:t>
            </a:r>
            <a:r>
              <a:rPr lang="de-DE" sz="1400" b="1" dirty="0" err="1">
                <a:solidFill>
                  <a:srgbClr val="000066"/>
                </a:solidFill>
              </a:rPr>
              <a:t>Organization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of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quality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function</a:t>
            </a:r>
            <a:endParaRPr lang="de-DE" sz="1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000066"/>
                </a:solidFill>
              </a:rPr>
              <a:t>3 </a:t>
            </a:r>
            <a:r>
              <a:rPr lang="de-DE" sz="1400" b="1" dirty="0" err="1">
                <a:solidFill>
                  <a:srgbClr val="000066"/>
                </a:solidFill>
              </a:rPr>
              <a:t>Processmanagement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principles</a:t>
            </a:r>
            <a:endParaRPr lang="de-DE" sz="1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000066"/>
                </a:solidFill>
              </a:rPr>
              <a:t>4 Quality </a:t>
            </a:r>
            <a:r>
              <a:rPr lang="de-DE" sz="1400" b="1" dirty="0" err="1">
                <a:solidFill>
                  <a:srgbClr val="000066"/>
                </a:solidFill>
              </a:rPr>
              <a:t>improvement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techniques</a:t>
            </a:r>
            <a:endParaRPr lang="de-DE" sz="1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000066"/>
                </a:solidFill>
              </a:rPr>
              <a:t>5 Ressource </a:t>
            </a:r>
            <a:r>
              <a:rPr lang="de-DE" sz="1400" b="1" dirty="0" err="1">
                <a:solidFill>
                  <a:srgbClr val="000066"/>
                </a:solidFill>
              </a:rPr>
              <a:t>manngement</a:t>
            </a:r>
            <a:endParaRPr lang="de-DE" sz="1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000066"/>
                </a:solidFill>
              </a:rPr>
              <a:t>6 Quality in </a:t>
            </a:r>
            <a:r>
              <a:rPr lang="de-DE" sz="1400" b="1" dirty="0" err="1">
                <a:solidFill>
                  <a:srgbClr val="000066"/>
                </a:solidFill>
              </a:rPr>
              <a:t>logistics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and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sales</a:t>
            </a:r>
            <a:endParaRPr lang="de-DE" sz="1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000066"/>
                </a:solidFill>
              </a:rPr>
              <a:t>7 Design </a:t>
            </a:r>
            <a:r>
              <a:rPr lang="de-DE" sz="1400" b="1" dirty="0" err="1">
                <a:solidFill>
                  <a:srgbClr val="000066"/>
                </a:solidFill>
              </a:rPr>
              <a:t>and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development</a:t>
            </a:r>
            <a:r>
              <a:rPr lang="de-DE" sz="1400" b="1" dirty="0">
                <a:solidFill>
                  <a:srgbClr val="000066"/>
                </a:solidFill>
              </a:rPr>
              <a:t> in </a:t>
            </a:r>
            <a:r>
              <a:rPr lang="de-DE" sz="1400" b="1" dirty="0" err="1">
                <a:solidFill>
                  <a:srgbClr val="000066"/>
                </a:solidFill>
              </a:rPr>
              <a:t>process</a:t>
            </a:r>
            <a:r>
              <a:rPr lang="de-DE" sz="1400" b="1" dirty="0">
                <a:solidFill>
                  <a:srgbClr val="000066"/>
                </a:solidFill>
              </a:rPr>
              <a:t/>
            </a:r>
            <a:br>
              <a:rPr lang="de-DE" sz="1400" b="1" dirty="0">
                <a:solidFill>
                  <a:srgbClr val="000066"/>
                </a:solidFill>
              </a:rPr>
            </a:br>
            <a:r>
              <a:rPr lang="de-DE" sz="1400" b="1" dirty="0">
                <a:solidFill>
                  <a:srgbClr val="000066"/>
                </a:solidFill>
              </a:rPr>
              <a:t>   </a:t>
            </a:r>
            <a:r>
              <a:rPr lang="de-DE" sz="1400" b="1" dirty="0" err="1">
                <a:solidFill>
                  <a:srgbClr val="000066"/>
                </a:solidFill>
              </a:rPr>
              <a:t>management</a:t>
            </a:r>
            <a:endParaRPr lang="de-DE" sz="1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000066"/>
                </a:solidFill>
              </a:rPr>
              <a:t>8 </a:t>
            </a:r>
            <a:r>
              <a:rPr lang="de-DE" sz="1400" b="1" dirty="0" err="1">
                <a:solidFill>
                  <a:srgbClr val="000066"/>
                </a:solidFill>
              </a:rPr>
              <a:t>Purchasing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and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subcontracting</a:t>
            </a:r>
            <a:endParaRPr lang="de-DE" sz="1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000066"/>
                </a:solidFill>
              </a:rPr>
              <a:t>9 </a:t>
            </a:r>
            <a:r>
              <a:rPr lang="de-DE" sz="1400" b="1" dirty="0" err="1">
                <a:solidFill>
                  <a:srgbClr val="000066"/>
                </a:solidFill>
              </a:rPr>
              <a:t>Production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and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service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process</a:t>
            </a:r>
            <a:endParaRPr lang="de-DE" sz="1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000066"/>
                </a:solidFill>
              </a:rPr>
              <a:t>10 </a:t>
            </a:r>
            <a:r>
              <a:rPr lang="de-DE" sz="1400" b="1" dirty="0" err="1">
                <a:solidFill>
                  <a:srgbClr val="000066"/>
                </a:solidFill>
              </a:rPr>
              <a:t>Monitoring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and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measurement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of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br>
              <a:rPr lang="de-DE" sz="1400" b="1" dirty="0">
                <a:solidFill>
                  <a:srgbClr val="000066"/>
                </a:solidFill>
              </a:rPr>
            </a:br>
            <a:r>
              <a:rPr lang="de-DE" sz="1400" b="1" dirty="0">
                <a:solidFill>
                  <a:srgbClr val="000066"/>
                </a:solidFill>
              </a:rPr>
              <a:t>     </a:t>
            </a:r>
            <a:r>
              <a:rPr lang="de-DE" sz="1400" b="1" dirty="0" err="1">
                <a:solidFill>
                  <a:srgbClr val="000066"/>
                </a:solidFill>
              </a:rPr>
              <a:t>process</a:t>
            </a:r>
            <a:r>
              <a:rPr lang="de-DE" sz="1400" b="1" dirty="0">
                <a:solidFill>
                  <a:srgbClr val="000066"/>
                </a:solidFill>
              </a:rPr>
              <a:t> /</a:t>
            </a:r>
            <a:r>
              <a:rPr lang="de-DE" sz="1400" b="1" dirty="0" err="1">
                <a:solidFill>
                  <a:srgbClr val="000066"/>
                </a:solidFill>
              </a:rPr>
              <a:t>product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000066"/>
                </a:solidFill>
              </a:rPr>
              <a:t>11 Data </a:t>
            </a:r>
            <a:r>
              <a:rPr lang="de-DE" sz="1400" b="1" dirty="0" err="1">
                <a:solidFill>
                  <a:srgbClr val="000066"/>
                </a:solidFill>
              </a:rPr>
              <a:t>collection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and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analysis</a:t>
            </a:r>
            <a:endParaRPr lang="de-DE" sz="1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000066"/>
                </a:solidFill>
              </a:rPr>
              <a:t>12 </a:t>
            </a:r>
            <a:r>
              <a:rPr lang="de-DE" sz="1400" b="1" dirty="0" err="1">
                <a:solidFill>
                  <a:srgbClr val="000066"/>
                </a:solidFill>
              </a:rPr>
              <a:t>Inspection</a:t>
            </a:r>
            <a:r>
              <a:rPr lang="de-DE" sz="1400" b="1" dirty="0">
                <a:solidFill>
                  <a:srgbClr val="000066"/>
                </a:solidFill>
              </a:rPr>
              <a:t>, </a:t>
            </a:r>
            <a:r>
              <a:rPr lang="de-DE" sz="1400" b="1" dirty="0" err="1">
                <a:solidFill>
                  <a:srgbClr val="000066"/>
                </a:solidFill>
              </a:rPr>
              <a:t>testing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and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metrology</a:t>
            </a:r>
            <a:endParaRPr lang="de-DE" sz="1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000066"/>
                </a:solidFill>
              </a:rPr>
              <a:t>13 </a:t>
            </a:r>
            <a:r>
              <a:rPr lang="de-DE" sz="1400" b="1" dirty="0" err="1">
                <a:solidFill>
                  <a:srgbClr val="000066"/>
                </a:solidFill>
              </a:rPr>
              <a:t>Control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of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nonconformity</a:t>
            </a:r>
            <a:endParaRPr lang="de-DE" sz="1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000066"/>
                </a:solidFill>
              </a:rPr>
              <a:t>14 </a:t>
            </a:r>
            <a:r>
              <a:rPr lang="de-DE" sz="1400" b="1" dirty="0" err="1">
                <a:solidFill>
                  <a:srgbClr val="000066"/>
                </a:solidFill>
              </a:rPr>
              <a:t>Social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aspects</a:t>
            </a:r>
            <a:endParaRPr lang="de-DE" sz="1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000066"/>
                </a:solidFill>
              </a:rPr>
              <a:t>15 Legal </a:t>
            </a:r>
            <a:r>
              <a:rPr lang="de-DE" sz="1400" b="1" dirty="0" err="1">
                <a:solidFill>
                  <a:srgbClr val="000066"/>
                </a:solidFill>
              </a:rPr>
              <a:t>and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regulatory</a:t>
            </a:r>
            <a:r>
              <a:rPr lang="de-DE" sz="1400" b="1" dirty="0">
                <a:solidFill>
                  <a:srgbClr val="000066"/>
                </a:solidFill>
              </a:rPr>
              <a:t> </a:t>
            </a:r>
            <a:r>
              <a:rPr lang="de-DE" sz="1400" b="1" dirty="0" err="1">
                <a:solidFill>
                  <a:srgbClr val="000066"/>
                </a:solidFill>
              </a:rPr>
              <a:t>aspects</a:t>
            </a:r>
            <a:endParaRPr lang="de-DE" sz="1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endParaRPr lang="de-DE" sz="1400" b="1" dirty="0">
              <a:solidFill>
                <a:srgbClr val="000066"/>
              </a:solidFill>
            </a:endParaRPr>
          </a:p>
        </p:txBody>
      </p:sp>
      <p:sp>
        <p:nvSpPr>
          <p:cNvPr id="16387" name="Text Box 20"/>
          <p:cNvSpPr txBox="1">
            <a:spLocks noChangeArrowheads="1"/>
          </p:cNvSpPr>
          <p:nvPr/>
        </p:nvSpPr>
        <p:spPr bwMode="auto">
          <a:xfrm>
            <a:off x="2916238" y="0"/>
            <a:ext cx="5905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2400" b="1" dirty="0">
                <a:solidFill>
                  <a:srgbClr val="262E72"/>
                </a:solidFill>
              </a:rPr>
              <a:t>EOQ </a:t>
            </a:r>
            <a:r>
              <a:rPr lang="de-DE" sz="2400" b="1" dirty="0" err="1">
                <a:solidFill>
                  <a:srgbClr val="262E72"/>
                </a:solidFill>
              </a:rPr>
              <a:t>criteria</a:t>
            </a:r>
            <a:r>
              <a:rPr lang="de-DE" sz="2400" b="1" dirty="0">
                <a:solidFill>
                  <a:srgbClr val="262E72"/>
                </a:solidFill>
              </a:rPr>
              <a:t> </a:t>
            </a:r>
            <a:r>
              <a:rPr lang="de-DE" sz="2400" b="1" dirty="0" err="1">
                <a:solidFill>
                  <a:srgbClr val="262E72"/>
                </a:solidFill>
              </a:rPr>
              <a:t>with</a:t>
            </a:r>
            <a:r>
              <a:rPr lang="de-DE" sz="2400" b="1" dirty="0">
                <a:solidFill>
                  <a:srgbClr val="262E72"/>
                </a:solidFill>
              </a:rPr>
              <a:t> QM </a:t>
            </a:r>
            <a:r>
              <a:rPr lang="de-DE" sz="2400" b="1" dirty="0" err="1">
                <a:solidFill>
                  <a:srgbClr val="262E72"/>
                </a:solidFill>
              </a:rPr>
              <a:t>education</a:t>
            </a:r>
            <a:r>
              <a:rPr lang="de-DE" sz="2400" b="1" dirty="0">
                <a:solidFill>
                  <a:srgbClr val="262E72"/>
                </a:solidFill>
              </a:rPr>
              <a:t> in </a:t>
            </a:r>
            <a:r>
              <a:rPr lang="de-DE" sz="2400" b="1" dirty="0" err="1">
                <a:solidFill>
                  <a:srgbClr val="262E72"/>
                </a:solidFill>
              </a:rPr>
              <a:t>food</a:t>
            </a:r>
            <a:r>
              <a:rPr lang="de-DE" sz="2400" b="1" dirty="0">
                <a:solidFill>
                  <a:srgbClr val="262E72"/>
                </a:solidFill>
              </a:rPr>
              <a:t> </a:t>
            </a:r>
            <a:r>
              <a:rPr lang="de-DE" sz="2400" b="1" dirty="0" err="1">
                <a:solidFill>
                  <a:srgbClr val="262E72"/>
                </a:solidFill>
              </a:rPr>
              <a:t>Safety</a:t>
            </a:r>
            <a:r>
              <a:rPr lang="de-DE" sz="2400" b="1" dirty="0">
                <a:solidFill>
                  <a:srgbClr val="262E72"/>
                </a:solidFill>
              </a:rPr>
              <a:t> &amp; Health</a:t>
            </a:r>
          </a:p>
          <a:p>
            <a:pPr>
              <a:spcBef>
                <a:spcPct val="50000"/>
              </a:spcBef>
            </a:pPr>
            <a:r>
              <a:rPr lang="de-DE" sz="2400" b="1" dirty="0">
                <a:solidFill>
                  <a:srgbClr val="262E72"/>
                </a:solidFill>
              </a:rPr>
              <a:t> </a:t>
            </a:r>
          </a:p>
        </p:txBody>
      </p:sp>
      <p:sp>
        <p:nvSpPr>
          <p:cNvPr id="17" name="Geschweifte Klammer rechts 16"/>
          <p:cNvSpPr/>
          <p:nvPr/>
        </p:nvSpPr>
        <p:spPr>
          <a:xfrm>
            <a:off x="3995738" y="1125538"/>
            <a:ext cx="504825" cy="532765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6390" name="Textfeld 17"/>
          <p:cNvSpPr txBox="1">
            <a:spLocks noChangeArrowheads="1"/>
          </p:cNvSpPr>
          <p:nvPr/>
        </p:nvSpPr>
        <p:spPr bwMode="auto">
          <a:xfrm>
            <a:off x="4427538" y="1916113"/>
            <a:ext cx="2016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/>
              <a:t>15 </a:t>
            </a:r>
            <a:r>
              <a:rPr lang="de-DE" dirty="0" err="1"/>
              <a:t>critieria</a:t>
            </a:r>
            <a:r>
              <a:rPr lang="de-DE" dirty="0"/>
              <a:t> </a:t>
            </a:r>
            <a:r>
              <a:rPr lang="de-DE" dirty="0" err="1"/>
              <a:t>for</a:t>
            </a:r>
            <a:endParaRPr lang="de-DE" dirty="0"/>
          </a:p>
          <a:p>
            <a:pPr algn="ctr"/>
            <a:r>
              <a:rPr lang="de-DE" dirty="0"/>
              <a:t>Quality Systems Manager Junior</a:t>
            </a:r>
          </a:p>
        </p:txBody>
      </p:sp>
      <p:sp>
        <p:nvSpPr>
          <p:cNvPr id="16391" name="Textfeld 18"/>
          <p:cNvSpPr txBox="1">
            <a:spLocks noChangeArrowheads="1"/>
          </p:cNvSpPr>
          <p:nvPr/>
        </p:nvSpPr>
        <p:spPr bwMode="auto">
          <a:xfrm>
            <a:off x="5364163" y="4365625"/>
            <a:ext cx="2808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 err="1"/>
              <a:t>Inventory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Courses 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QSM Junior </a:t>
            </a:r>
          </a:p>
        </p:txBody>
      </p:sp>
      <p:pic>
        <p:nvPicPr>
          <p:cNvPr id="16393" name="Picture 18" descr="Z:\Organisation\Öffentlichkeitsarbeit\BonnerQM-Tage2011\3_Sonderheft\Logos Präsentation Festag\Wagenin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2060575"/>
            <a:ext cx="194468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Form 23"/>
          <p:cNvCxnSpPr>
            <a:stCxn id="16390" idx="3"/>
            <a:endCxn id="16391" idx="3"/>
          </p:cNvCxnSpPr>
          <p:nvPr/>
        </p:nvCxnSpPr>
        <p:spPr>
          <a:xfrm>
            <a:off x="6443663" y="2377778"/>
            <a:ext cx="1728787" cy="2311013"/>
          </a:xfrm>
          <a:prstGeom prst="bentConnector3">
            <a:avLst>
              <a:gd name="adj1" fmla="val 11322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Box 18"/>
          <p:cNvSpPr txBox="1">
            <a:spLocks noChangeArrowheads="1"/>
          </p:cNvSpPr>
          <p:nvPr/>
        </p:nvSpPr>
        <p:spPr bwMode="auto">
          <a:xfrm rot="16200000">
            <a:off x="-2235608" y="3640377"/>
            <a:ext cx="5112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de-DE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</a:rPr>
              <a:t>EOQ </a:t>
            </a:r>
            <a:r>
              <a:rPr lang="de-DE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</a:rPr>
              <a:t>criteria</a:t>
            </a:r>
            <a:r>
              <a:rPr lang="de-DE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</a:rPr>
              <a:t> </a:t>
            </a:r>
            <a:r>
              <a:rPr lang="de-DE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</a:rPr>
              <a:t>for</a:t>
            </a:r>
            <a:r>
              <a:rPr lang="de-DE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</a:rPr>
              <a:t> QM </a:t>
            </a:r>
            <a:r>
              <a:rPr lang="de-DE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</a:rPr>
              <a:t>education</a:t>
            </a:r>
            <a:r>
              <a:rPr lang="de-DE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</a:rPr>
              <a:t> &amp; </a:t>
            </a:r>
            <a:r>
              <a:rPr lang="de-DE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</a:rPr>
              <a:t>trainings</a:t>
            </a:r>
            <a:endParaRPr lang="de-DE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9DCF2054-701D-4EFF-A93D-D105521BC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3134505"/>
            <a:ext cx="1866900" cy="10096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CBD6E08A-C3DA-4FC4-9C8C-498D01444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29382"/>
            <a:ext cx="2371725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971550" y="5391150"/>
            <a:ext cx="73453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200"/>
              <a:t>  Level A= To understand and to be able to explain; </a:t>
            </a:r>
            <a:br>
              <a:rPr lang="en-GB" sz="1200"/>
            </a:br>
            <a:r>
              <a:rPr lang="en-GB" sz="1200"/>
              <a:t>  Level B= In addition to A, to be able to indicate relevant methods and to apply them; </a:t>
            </a:r>
            <a:br>
              <a:rPr lang="en-GB" sz="1200"/>
            </a:br>
            <a:r>
              <a:rPr lang="en-GB" sz="1200"/>
              <a:t>  Level C= In addition to B, to elaborate and integrate relevant methods and to interpret the results.</a:t>
            </a:r>
          </a:p>
        </p:txBody>
      </p:sp>
      <p:sp>
        <p:nvSpPr>
          <p:cNvPr id="8195" name="Line 8"/>
          <p:cNvSpPr>
            <a:spLocks noChangeShapeType="1"/>
          </p:cNvSpPr>
          <p:nvPr/>
        </p:nvSpPr>
        <p:spPr bwMode="auto">
          <a:xfrm>
            <a:off x="1476375" y="4941888"/>
            <a:ext cx="604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763713" y="1628775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323850" y="4076700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2000" b="1">
                <a:solidFill>
                  <a:srgbClr val="00B050"/>
                </a:solidFill>
              </a:rPr>
              <a:t>Level A</a:t>
            </a: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323850" y="1648599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2000" b="1" dirty="0">
                <a:solidFill>
                  <a:srgbClr val="CC3300"/>
                </a:solidFill>
              </a:rPr>
              <a:t>Level C</a:t>
            </a: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323850" y="2803257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2000" b="1" dirty="0">
                <a:solidFill>
                  <a:srgbClr val="0070C0"/>
                </a:solidFill>
              </a:rPr>
              <a:t>Level B</a:t>
            </a:r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>
            <a:off x="1763713" y="4508500"/>
            <a:ext cx="151288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01" name="Text Box 14"/>
          <p:cNvSpPr txBox="1">
            <a:spLocks noChangeArrowheads="1"/>
          </p:cNvSpPr>
          <p:nvPr/>
        </p:nvSpPr>
        <p:spPr bwMode="auto">
          <a:xfrm>
            <a:off x="1908175" y="4076700"/>
            <a:ext cx="21605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00B050"/>
                </a:solidFill>
              </a:rPr>
              <a:t>12 Inspection</a:t>
            </a:r>
          </a:p>
        </p:txBody>
      </p:sp>
      <p:sp>
        <p:nvSpPr>
          <p:cNvPr id="8202" name="Line 15"/>
          <p:cNvSpPr>
            <a:spLocks noChangeShapeType="1"/>
          </p:cNvSpPr>
          <p:nvPr/>
        </p:nvSpPr>
        <p:spPr bwMode="auto">
          <a:xfrm>
            <a:off x="1763688" y="3861048"/>
            <a:ext cx="58324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03" name="Text Box 16"/>
          <p:cNvSpPr txBox="1">
            <a:spLocks noChangeArrowheads="1"/>
          </p:cNvSpPr>
          <p:nvPr/>
        </p:nvSpPr>
        <p:spPr bwMode="auto">
          <a:xfrm>
            <a:off x="1979613" y="2492375"/>
            <a:ext cx="698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0070C0"/>
                </a:solidFill>
              </a:rPr>
              <a:t>1 QM </a:t>
            </a:r>
            <a:r>
              <a:rPr lang="de-DE" sz="2000" b="1" dirty="0" err="1">
                <a:solidFill>
                  <a:srgbClr val="0070C0"/>
                </a:solidFill>
              </a:rPr>
              <a:t>basics</a:t>
            </a:r>
            <a:r>
              <a:rPr lang="de-DE" sz="2000" b="1" dirty="0">
                <a:solidFill>
                  <a:srgbClr val="0070C0"/>
                </a:solidFill>
              </a:rPr>
              <a:t>	5 </a:t>
            </a:r>
            <a:r>
              <a:rPr lang="de-DE" sz="2000" b="1" dirty="0" err="1">
                <a:solidFill>
                  <a:srgbClr val="0070C0"/>
                </a:solidFill>
              </a:rPr>
              <a:t>Resource</a:t>
            </a:r>
            <a:r>
              <a:rPr lang="de-DE" sz="2000" b="1" dirty="0">
                <a:solidFill>
                  <a:srgbClr val="0070C0"/>
                </a:solidFill>
              </a:rPr>
              <a:t> Man.        6 Q in </a:t>
            </a:r>
            <a:r>
              <a:rPr lang="de-DE" sz="2000" b="1" dirty="0" err="1">
                <a:solidFill>
                  <a:srgbClr val="0070C0"/>
                </a:solidFill>
              </a:rPr>
              <a:t>logistics</a:t>
            </a:r>
            <a:r>
              <a:rPr lang="de-DE" sz="2000" b="1" dirty="0">
                <a:solidFill>
                  <a:srgbClr val="0070C0"/>
                </a:solidFill>
              </a:rPr>
              <a:t>	</a:t>
            </a:r>
            <a:br>
              <a:rPr lang="de-DE" sz="2000" b="1" dirty="0">
                <a:solidFill>
                  <a:srgbClr val="0070C0"/>
                </a:solidFill>
              </a:rPr>
            </a:br>
            <a:r>
              <a:rPr lang="de-DE" sz="2000" b="1" dirty="0">
                <a:solidFill>
                  <a:srgbClr val="0070C0"/>
                </a:solidFill>
              </a:rPr>
              <a:t>7 Q in </a:t>
            </a:r>
            <a:r>
              <a:rPr lang="de-DE" sz="2000" b="1" dirty="0" err="1">
                <a:solidFill>
                  <a:srgbClr val="0070C0"/>
                </a:solidFill>
              </a:rPr>
              <a:t>design+develop</a:t>
            </a:r>
            <a:r>
              <a:rPr lang="de-DE" sz="2000" b="1" dirty="0">
                <a:solidFill>
                  <a:srgbClr val="0070C0"/>
                </a:solidFill>
              </a:rPr>
              <a:t>.   8 </a:t>
            </a:r>
            <a:r>
              <a:rPr lang="de-DE" sz="2000" b="1" dirty="0" err="1">
                <a:solidFill>
                  <a:srgbClr val="0070C0"/>
                </a:solidFill>
              </a:rPr>
              <a:t>Purchasing</a:t>
            </a:r>
            <a:r>
              <a:rPr lang="de-DE" sz="2000" b="1" dirty="0">
                <a:solidFill>
                  <a:srgbClr val="0070C0"/>
                </a:solidFill>
              </a:rPr>
              <a:t> 9 </a:t>
            </a:r>
            <a:r>
              <a:rPr lang="de-DE" sz="2000" b="1" dirty="0" err="1">
                <a:solidFill>
                  <a:srgbClr val="0070C0"/>
                </a:solidFill>
              </a:rPr>
              <a:t>Production</a:t>
            </a:r>
            <a:r>
              <a:rPr lang="de-DE" sz="2000" b="1" dirty="0">
                <a:solidFill>
                  <a:srgbClr val="0070C0"/>
                </a:solidFill>
              </a:rPr>
              <a:t>+ </a:t>
            </a:r>
            <a:r>
              <a:rPr lang="de-DE" sz="2000" b="1" dirty="0" err="1">
                <a:solidFill>
                  <a:srgbClr val="0070C0"/>
                </a:solidFill>
              </a:rPr>
              <a:t>service</a:t>
            </a:r>
            <a:r>
              <a:rPr lang="de-DE" sz="2000" b="1" dirty="0">
                <a:solidFill>
                  <a:srgbClr val="0070C0"/>
                </a:solidFill>
              </a:rPr>
              <a:t>	10 </a:t>
            </a:r>
            <a:r>
              <a:rPr lang="de-DE" sz="2000" b="1" dirty="0" err="1">
                <a:solidFill>
                  <a:srgbClr val="0070C0"/>
                </a:solidFill>
              </a:rPr>
              <a:t>Monitoring</a:t>
            </a:r>
            <a:r>
              <a:rPr lang="de-DE" sz="2000" b="1" dirty="0">
                <a:solidFill>
                  <a:srgbClr val="0070C0"/>
                </a:solidFill>
              </a:rPr>
              <a:t>	11 </a:t>
            </a:r>
            <a:r>
              <a:rPr lang="de-DE" sz="2000" b="1" dirty="0" err="1">
                <a:solidFill>
                  <a:srgbClr val="0070C0"/>
                </a:solidFill>
              </a:rPr>
              <a:t>Statistics</a:t>
            </a:r>
            <a:r>
              <a:rPr lang="de-DE" sz="2000" b="1" dirty="0">
                <a:solidFill>
                  <a:srgbClr val="0070C0"/>
                </a:solidFill>
              </a:rPr>
              <a:t>	14 </a:t>
            </a:r>
            <a:r>
              <a:rPr lang="de-DE" sz="2000" b="1" dirty="0" err="1">
                <a:solidFill>
                  <a:srgbClr val="0070C0"/>
                </a:solidFill>
              </a:rPr>
              <a:t>Social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aspects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8204" name="Line 17"/>
          <p:cNvSpPr>
            <a:spLocks noChangeShapeType="1"/>
          </p:cNvSpPr>
          <p:nvPr/>
        </p:nvSpPr>
        <p:spPr bwMode="auto">
          <a:xfrm>
            <a:off x="1763713" y="2276475"/>
            <a:ext cx="5472112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05" name="Text Box 18"/>
          <p:cNvSpPr txBox="1">
            <a:spLocks noChangeArrowheads="1"/>
          </p:cNvSpPr>
          <p:nvPr/>
        </p:nvSpPr>
        <p:spPr bwMode="auto">
          <a:xfrm>
            <a:off x="1908175" y="1196975"/>
            <a:ext cx="6011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CC3300"/>
                </a:solidFill>
              </a:rPr>
              <a:t>1 QM Standards+guidelines	2 Quality function          3 PM principles     4 Q improvement</a:t>
            </a:r>
            <a:br>
              <a:rPr lang="de-DE" sz="2000" b="1">
                <a:solidFill>
                  <a:srgbClr val="CC3300"/>
                </a:solidFill>
              </a:rPr>
            </a:br>
            <a:r>
              <a:rPr lang="de-DE" sz="2000" b="1">
                <a:solidFill>
                  <a:srgbClr val="CC3300"/>
                </a:solidFill>
              </a:rPr>
              <a:t>13 Nonconformity              		</a:t>
            </a:r>
          </a:p>
        </p:txBody>
      </p:sp>
      <p:sp>
        <p:nvSpPr>
          <p:cNvPr id="8206" name="Rectangle 19"/>
          <p:cNvSpPr>
            <a:spLocks noChangeArrowheads="1"/>
          </p:cNvSpPr>
          <p:nvPr/>
        </p:nvSpPr>
        <p:spPr bwMode="auto">
          <a:xfrm>
            <a:off x="395288" y="1052513"/>
            <a:ext cx="8353425" cy="432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07" name="Text Box 20"/>
          <p:cNvSpPr txBox="1">
            <a:spLocks noChangeArrowheads="1"/>
          </p:cNvSpPr>
          <p:nvPr/>
        </p:nvSpPr>
        <p:spPr bwMode="auto">
          <a:xfrm>
            <a:off x="3238500" y="333375"/>
            <a:ext cx="5905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2400" b="1" dirty="0">
                <a:solidFill>
                  <a:srgbClr val="262E72"/>
                </a:solidFill>
              </a:rPr>
              <a:t>EOQ </a:t>
            </a:r>
            <a:r>
              <a:rPr lang="de-DE" sz="2400" b="1" dirty="0" err="1">
                <a:solidFill>
                  <a:srgbClr val="262E72"/>
                </a:solidFill>
              </a:rPr>
              <a:t>qualification</a:t>
            </a:r>
            <a:r>
              <a:rPr lang="de-DE" sz="2400" b="1" dirty="0">
                <a:solidFill>
                  <a:srgbClr val="262E72"/>
                </a:solidFill>
              </a:rPr>
              <a:t> </a:t>
            </a:r>
            <a:r>
              <a:rPr lang="de-DE" sz="2400" b="1" dirty="0" err="1">
                <a:solidFill>
                  <a:srgbClr val="262E72"/>
                </a:solidFill>
              </a:rPr>
              <a:t>criteria</a:t>
            </a:r>
            <a:r>
              <a:rPr lang="de-DE" sz="2400" b="1" dirty="0">
                <a:solidFill>
                  <a:srgbClr val="262E72"/>
                </a:solidFill>
              </a:rPr>
              <a:t> (CoS 9000)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473F3A91-12A7-458F-8BBD-FA048FC3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9382"/>
            <a:ext cx="2371725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0" y="852334"/>
            <a:ext cx="9144000" cy="6033050"/>
          </a:xfrm>
          <a:prstGeom prst="rect">
            <a:avLst/>
          </a:prstGeom>
          <a:gradFill flip="none" rotWithShape="1">
            <a:gsLst>
              <a:gs pos="74000">
                <a:srgbClr val="003883"/>
              </a:gs>
              <a:gs pos="100000">
                <a:srgbClr val="4380C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980349" y="1289528"/>
            <a:ext cx="6556726" cy="48923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3200" b="1" dirty="0">
                <a:solidFill>
                  <a:schemeClr val="bg1"/>
                </a:solidFill>
              </a:rPr>
              <a:t>Knowledge and Registration Platform</a:t>
            </a:r>
            <a:endParaRPr lang="de-DE" sz="3200" dirty="0">
              <a:solidFill>
                <a:schemeClr val="bg1"/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256166" y="6187460"/>
            <a:ext cx="8635617" cy="445200"/>
            <a:chOff x="1405094" y="4431323"/>
            <a:chExt cx="9315451" cy="401934"/>
          </a:xfrm>
        </p:grpSpPr>
        <p:sp>
          <p:nvSpPr>
            <p:cNvPr id="20" name="Rechteck 19"/>
            <p:cNvSpPr/>
            <p:nvPr/>
          </p:nvSpPr>
          <p:spPr>
            <a:xfrm>
              <a:off x="3295859" y="4431323"/>
              <a:ext cx="1752391" cy="40193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ts val="1200"/>
                </a:lnSpc>
              </a:pPr>
              <a:r>
                <a:rPr lang="de-DE" sz="1200" dirty="0"/>
                <a:t>Food Enterprises </a:t>
              </a:r>
              <a:br>
                <a:rPr lang="de-DE" sz="1200" dirty="0"/>
              </a:br>
              <a:r>
                <a:rPr lang="de-DE" sz="1200" dirty="0"/>
                <a:t>&amp; </a:t>
              </a:r>
              <a:r>
                <a:rPr lang="de-DE" sz="1200" dirty="0" err="1"/>
                <a:t>Organizations</a:t>
              </a:r>
              <a:endParaRPr lang="de-DE" sz="1200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5186624" y="4431323"/>
              <a:ext cx="1752391" cy="4019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ts val="1200"/>
                </a:lnSpc>
              </a:pPr>
              <a:r>
                <a:rPr lang="de-DE" sz="1200" dirty="0"/>
                <a:t>Higher Education </a:t>
              </a:r>
              <a:r>
                <a:rPr lang="de-DE" sz="1200" dirty="0" err="1"/>
                <a:t>Bodies</a:t>
              </a:r>
              <a:r>
                <a:rPr lang="de-DE" sz="1200" dirty="0"/>
                <a:t> </a:t>
              </a:r>
              <a:br>
                <a:rPr lang="de-DE" sz="1200" dirty="0"/>
              </a:br>
              <a:r>
                <a:rPr lang="de-DE" sz="1200" dirty="0"/>
                <a:t>(</a:t>
              </a:r>
              <a:r>
                <a:rPr lang="de-DE" sz="1200" dirty="0" err="1"/>
                <a:t>Universities</a:t>
              </a:r>
              <a:r>
                <a:rPr lang="de-DE" sz="1200" dirty="0"/>
                <a:t>, Colleges)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7077389" y="4431323"/>
              <a:ext cx="1752391" cy="401934"/>
            </a:xfrm>
            <a:prstGeom prst="rect">
              <a:avLst/>
            </a:prstGeom>
            <a:solidFill>
              <a:srgbClr val="0A9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ts val="1200"/>
                </a:lnSpc>
              </a:pPr>
              <a:r>
                <a:rPr lang="de-DE" sz="1200" dirty="0"/>
                <a:t>Public </a:t>
              </a:r>
              <a:r>
                <a:rPr lang="de-DE" sz="1200" dirty="0" err="1"/>
                <a:t>Bodies</a:t>
              </a:r>
              <a:r>
                <a:rPr lang="de-DE" sz="1200" dirty="0"/>
                <a:t/>
              </a:r>
              <a:br>
                <a:rPr lang="de-DE" sz="1200" dirty="0"/>
              </a:br>
              <a:r>
                <a:rPr lang="de-DE" sz="1200" dirty="0"/>
                <a:t> &amp; </a:t>
              </a:r>
              <a:r>
                <a:rPr lang="de-DE" sz="1200" dirty="0" err="1"/>
                <a:t>Organizations</a:t>
              </a:r>
              <a:endParaRPr lang="de-DE" sz="1200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1405094" y="4431323"/>
              <a:ext cx="1752391" cy="401934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ts val="1200"/>
                </a:lnSpc>
              </a:pPr>
              <a:r>
                <a:rPr lang="de-DE" sz="1200" dirty="0" err="1"/>
                <a:t>Agricultural</a:t>
              </a:r>
              <a:r>
                <a:rPr lang="de-DE" sz="1200" dirty="0"/>
                <a:t> Enterprises &amp; </a:t>
              </a:r>
              <a:r>
                <a:rPr lang="de-DE" sz="1200" dirty="0" err="1"/>
                <a:t>Organizations</a:t>
              </a:r>
              <a:endParaRPr lang="de-DE" sz="1200" dirty="0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8968154" y="4431323"/>
              <a:ext cx="1752391" cy="401934"/>
            </a:xfrm>
            <a:prstGeom prst="rect">
              <a:avLst/>
            </a:prstGeom>
            <a:solidFill>
              <a:srgbClr val="EF98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ts val="1200"/>
                </a:lnSpc>
              </a:pPr>
              <a:r>
                <a:rPr lang="de-DE" sz="1200" dirty="0"/>
                <a:t>Standard Providers </a:t>
              </a:r>
              <a:br>
                <a:rPr lang="de-DE" sz="1200" dirty="0"/>
              </a:br>
              <a:r>
                <a:rPr lang="de-DE" sz="1200" dirty="0"/>
                <a:t>&amp; </a:t>
              </a:r>
              <a:r>
                <a:rPr lang="de-DE" sz="1200" dirty="0" err="1"/>
                <a:t>Certification</a:t>
              </a:r>
              <a:r>
                <a:rPr lang="de-DE" sz="1200" dirty="0"/>
                <a:t> </a:t>
              </a:r>
              <a:r>
                <a:rPr lang="de-DE" sz="1200" dirty="0" err="1"/>
                <a:t>Bodies</a:t>
              </a:r>
              <a:endParaRPr lang="de-DE" sz="1200" dirty="0"/>
            </a:p>
          </p:txBody>
        </p:sp>
      </p:grpSp>
      <p:sp>
        <p:nvSpPr>
          <p:cNvPr id="37" name="Flussdiagramm: Dokument 36"/>
          <p:cNvSpPr/>
          <p:nvPr/>
        </p:nvSpPr>
        <p:spPr>
          <a:xfrm flipH="1">
            <a:off x="6320242" y="2044562"/>
            <a:ext cx="1967807" cy="1207571"/>
          </a:xfrm>
          <a:prstGeom prst="flowChartDocumen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ts val="1000"/>
              </a:lnSpc>
            </a:pPr>
            <a:r>
              <a:rPr lang="de-DE" sz="1400" b="1" dirty="0">
                <a:solidFill>
                  <a:schemeClr val="bg1"/>
                </a:solidFill>
              </a:rPr>
              <a:t>EQA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ts val="1000"/>
              </a:lnSpc>
            </a:pPr>
            <a:r>
              <a:rPr lang="de-DE" sz="1400" b="1" dirty="0">
                <a:solidFill>
                  <a:schemeClr val="bg1"/>
                </a:solidFill>
              </a:rPr>
              <a:t>FOOD SAFETY &amp; HEALTH  MANAGER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2" name="Rechteck: abgerundete Ecken 1"/>
          <p:cNvSpPr/>
          <p:nvPr/>
        </p:nvSpPr>
        <p:spPr>
          <a:xfrm>
            <a:off x="2770372" y="4767002"/>
            <a:ext cx="3603256" cy="830191"/>
          </a:xfrm>
          <a:prstGeom prst="roundRect">
            <a:avLst>
              <a:gd name="adj" fmla="val 11833"/>
            </a:avLst>
          </a:prstGeom>
          <a:solidFill>
            <a:srgbClr val="007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t" anchorCtr="0"/>
          <a:lstStyle/>
          <a:p>
            <a:pPr algn="ctr"/>
            <a:r>
              <a:rPr lang="de-DE" sz="1200" dirty="0"/>
              <a:t>Individual EQA Registration </a:t>
            </a:r>
            <a:r>
              <a:rPr lang="de-DE" sz="1200" dirty="0" err="1"/>
              <a:t>Number</a:t>
            </a:r>
            <a:r>
              <a:rPr lang="de-DE" sz="1200" dirty="0"/>
              <a:t> </a:t>
            </a:r>
            <a:r>
              <a:rPr lang="de-DE" sz="1200" b="1" dirty="0"/>
              <a:t>0000000000000 </a:t>
            </a:r>
          </a:p>
          <a:p>
            <a:pPr algn="ctr"/>
            <a:endParaRPr lang="de-DE" sz="1200" dirty="0"/>
          </a:p>
          <a:p>
            <a:pPr algn="ctr"/>
            <a:endParaRPr lang="de-DE" sz="1200" dirty="0"/>
          </a:p>
          <a:p>
            <a:pPr algn="ctr"/>
            <a:r>
              <a:rPr lang="de-DE" sz="1200" dirty="0"/>
              <a:t>Registration &amp; Recognition </a:t>
            </a:r>
            <a:r>
              <a:rPr lang="de-DE" sz="1200" dirty="0" err="1"/>
              <a:t>Procedures</a:t>
            </a:r>
            <a:endParaRPr lang="de-DE" sz="1200" dirty="0"/>
          </a:p>
          <a:p>
            <a:pPr algn="ctr"/>
            <a:endParaRPr lang="de-DE" sz="1200" dirty="0"/>
          </a:p>
        </p:txBody>
      </p:sp>
      <p:sp>
        <p:nvSpPr>
          <p:cNvPr id="43" name="Textfeld 42"/>
          <p:cNvSpPr txBox="1"/>
          <p:nvPr/>
        </p:nvSpPr>
        <p:spPr>
          <a:xfrm>
            <a:off x="2770372" y="5048258"/>
            <a:ext cx="3603256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36000" tIns="0" rIns="36000" bIns="0" rtlCol="0" anchor="ctr" anchorCtr="0">
            <a:spAutoFit/>
          </a:bodyPr>
          <a:lstStyle/>
          <a:p>
            <a:pPr algn="ctr"/>
            <a:r>
              <a:rPr lang="en-GB" b="1" dirty="0">
                <a:solidFill>
                  <a:srgbClr val="003883"/>
                </a:solidFill>
              </a:rPr>
              <a:t>Knowledge and Registration Platform</a:t>
            </a:r>
            <a:endParaRPr lang="de-DE" dirty="0">
              <a:solidFill>
                <a:srgbClr val="003883"/>
              </a:solidFill>
            </a:endParaRPr>
          </a:p>
        </p:txBody>
      </p:sp>
      <p:sp>
        <p:nvSpPr>
          <p:cNvPr id="44" name="Rechteck: abgerundete Ecken 43"/>
          <p:cNvSpPr/>
          <p:nvPr/>
        </p:nvSpPr>
        <p:spPr>
          <a:xfrm>
            <a:off x="2843808" y="2359405"/>
            <a:ext cx="2023363" cy="1402607"/>
          </a:xfrm>
          <a:prstGeom prst="roundRect">
            <a:avLst>
              <a:gd name="adj" fmla="val 11833"/>
            </a:avLst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t" anchorCtr="0"/>
          <a:lstStyle/>
          <a:p>
            <a:pPr algn="ctr"/>
            <a:r>
              <a:rPr lang="de-DE" sz="1600" b="1" dirty="0"/>
              <a:t>Pool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Lecturers</a:t>
            </a:r>
            <a:r>
              <a:rPr lang="de-DE" sz="1600" b="1" dirty="0"/>
              <a:t> &amp; </a:t>
            </a:r>
            <a:r>
              <a:rPr lang="de-DE" sz="1600" b="1" dirty="0" err="1"/>
              <a:t>Experts</a:t>
            </a:r>
            <a:endParaRPr lang="de-DE" sz="1600" b="1" dirty="0"/>
          </a:p>
          <a:p>
            <a:pPr algn="ctr"/>
            <a:endParaRPr lang="de-DE" sz="1200" dirty="0"/>
          </a:p>
        </p:txBody>
      </p:sp>
      <p:grpSp>
        <p:nvGrpSpPr>
          <p:cNvPr id="59" name="Gruppieren 58"/>
          <p:cNvGrpSpPr/>
          <p:nvPr/>
        </p:nvGrpSpPr>
        <p:grpSpPr>
          <a:xfrm>
            <a:off x="5641783" y="5811995"/>
            <a:ext cx="232863" cy="351770"/>
            <a:chOff x="384261" y="616986"/>
            <a:chExt cx="275668" cy="416433"/>
          </a:xfrm>
        </p:grpSpPr>
        <p:sp>
          <p:nvSpPr>
            <p:cNvPr id="7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0A908D"/>
                </a:gs>
                <a:gs pos="3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" name="Ellipse 7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0A908D"/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9" name="Gerader Verbinder 7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r Verbinder 7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ieren 59"/>
          <p:cNvGrpSpPr/>
          <p:nvPr/>
        </p:nvGrpSpPr>
        <p:grpSpPr>
          <a:xfrm>
            <a:off x="8122074" y="5811995"/>
            <a:ext cx="232863" cy="351770"/>
            <a:chOff x="384261" y="616986"/>
            <a:chExt cx="275668" cy="416433"/>
          </a:xfrm>
        </p:grpSpPr>
        <p:sp>
          <p:nvSpPr>
            <p:cNvPr id="73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ED951F"/>
                </a:gs>
                <a:gs pos="3000">
                  <a:srgbClr val="FFE389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" name="Ellipse 73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ED951F"/>
                </a:gs>
                <a:gs pos="0">
                  <a:srgbClr val="FFE38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5" name="Gerader Verbinder 74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r Verbinder 75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uppieren 140"/>
          <p:cNvGrpSpPr/>
          <p:nvPr/>
        </p:nvGrpSpPr>
        <p:grpSpPr>
          <a:xfrm>
            <a:off x="2143701" y="5811995"/>
            <a:ext cx="232863" cy="351770"/>
            <a:chOff x="384261" y="616986"/>
            <a:chExt cx="275668" cy="416433"/>
          </a:xfrm>
        </p:grpSpPr>
        <p:sp>
          <p:nvSpPr>
            <p:cNvPr id="142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792D2B"/>
                </a:gs>
                <a:gs pos="3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3" name="Ellipse 142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792D2B"/>
                </a:gs>
                <a:gs pos="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4" name="Gerader Verbinder 143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r Verbinder 144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uppieren 165"/>
          <p:cNvGrpSpPr/>
          <p:nvPr/>
        </p:nvGrpSpPr>
        <p:grpSpPr>
          <a:xfrm>
            <a:off x="4674810" y="5811994"/>
            <a:ext cx="232863" cy="351771"/>
            <a:chOff x="384261" y="616986"/>
            <a:chExt cx="275668" cy="416433"/>
          </a:xfrm>
        </p:grpSpPr>
        <p:sp>
          <p:nvSpPr>
            <p:cNvPr id="16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3A7DCE"/>
                </a:gs>
                <a:gs pos="3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8" name="Ellipse 16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2A65AC"/>
                </a:gs>
                <a:gs pos="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9" name="Gerader Verbinder 16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r Verbinder 16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uppieren 180"/>
          <p:cNvGrpSpPr/>
          <p:nvPr/>
        </p:nvGrpSpPr>
        <p:grpSpPr>
          <a:xfrm>
            <a:off x="2986334" y="5811995"/>
            <a:ext cx="232863" cy="351770"/>
            <a:chOff x="384261" y="616986"/>
            <a:chExt cx="275668" cy="416433"/>
          </a:xfrm>
        </p:grpSpPr>
        <p:sp>
          <p:nvSpPr>
            <p:cNvPr id="182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792D2B"/>
                </a:gs>
                <a:gs pos="3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792D2B"/>
                </a:gs>
                <a:gs pos="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84" name="Gerader Verbinder 183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Gerader Verbinder 184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uppieren 185"/>
          <p:cNvGrpSpPr/>
          <p:nvPr/>
        </p:nvGrpSpPr>
        <p:grpSpPr>
          <a:xfrm>
            <a:off x="3157896" y="5811995"/>
            <a:ext cx="232863" cy="351770"/>
            <a:chOff x="384261" y="616986"/>
            <a:chExt cx="275668" cy="416433"/>
          </a:xfrm>
        </p:grpSpPr>
        <p:sp>
          <p:nvSpPr>
            <p:cNvPr id="18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792D2B"/>
                </a:gs>
                <a:gs pos="3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8" name="Ellipse 18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792D2B"/>
                </a:gs>
                <a:gs pos="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89" name="Gerader Verbinder 18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r Verbinder 18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Gruppieren 190"/>
          <p:cNvGrpSpPr/>
          <p:nvPr/>
        </p:nvGrpSpPr>
        <p:grpSpPr>
          <a:xfrm>
            <a:off x="3318801" y="5811995"/>
            <a:ext cx="232863" cy="351770"/>
            <a:chOff x="384261" y="616986"/>
            <a:chExt cx="275668" cy="416433"/>
          </a:xfrm>
        </p:grpSpPr>
        <p:sp>
          <p:nvSpPr>
            <p:cNvPr id="192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792D2B"/>
                </a:gs>
                <a:gs pos="3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3" name="Ellipse 192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792D2B"/>
                </a:gs>
                <a:gs pos="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4" name="Gerader Verbinder 193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Gerader Verbinder 194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uppieren 195"/>
          <p:cNvGrpSpPr/>
          <p:nvPr/>
        </p:nvGrpSpPr>
        <p:grpSpPr>
          <a:xfrm>
            <a:off x="405258" y="5811995"/>
            <a:ext cx="232863" cy="351770"/>
            <a:chOff x="384261" y="616986"/>
            <a:chExt cx="275668" cy="416433"/>
          </a:xfrm>
        </p:grpSpPr>
        <p:sp>
          <p:nvSpPr>
            <p:cNvPr id="19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FF3300"/>
                </a:gs>
                <a:gs pos="3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8" name="Ellipse 19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D22800"/>
                </a:gs>
                <a:gs pos="0">
                  <a:srgbClr val="F9BF8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9" name="Gerader Verbinder 19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r Verbinder 19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pieren 95"/>
          <p:cNvGrpSpPr/>
          <p:nvPr/>
        </p:nvGrpSpPr>
        <p:grpSpPr>
          <a:xfrm>
            <a:off x="4860658" y="5811994"/>
            <a:ext cx="232863" cy="351771"/>
            <a:chOff x="384261" y="616986"/>
            <a:chExt cx="275668" cy="416433"/>
          </a:xfrm>
        </p:grpSpPr>
        <p:sp>
          <p:nvSpPr>
            <p:cNvPr id="9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3A7DCE"/>
                </a:gs>
                <a:gs pos="3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" name="Ellipse 9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2A65AC"/>
                </a:gs>
                <a:gs pos="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9" name="Gerader Verbinder 9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r Verbinder 9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uppieren 210"/>
          <p:cNvGrpSpPr/>
          <p:nvPr/>
        </p:nvGrpSpPr>
        <p:grpSpPr>
          <a:xfrm>
            <a:off x="5025849" y="5811994"/>
            <a:ext cx="232863" cy="351771"/>
            <a:chOff x="384261" y="616986"/>
            <a:chExt cx="275668" cy="416433"/>
          </a:xfrm>
        </p:grpSpPr>
        <p:sp>
          <p:nvSpPr>
            <p:cNvPr id="212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3A7DCE"/>
                </a:gs>
                <a:gs pos="3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3" name="Ellipse 212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2A65AC"/>
                </a:gs>
                <a:gs pos="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14" name="Gerader Verbinder 213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r Verbinder 214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uppieren 215"/>
          <p:cNvGrpSpPr/>
          <p:nvPr/>
        </p:nvGrpSpPr>
        <p:grpSpPr>
          <a:xfrm>
            <a:off x="3921843" y="5811994"/>
            <a:ext cx="232863" cy="351771"/>
            <a:chOff x="384261" y="616986"/>
            <a:chExt cx="275668" cy="416433"/>
          </a:xfrm>
        </p:grpSpPr>
        <p:sp>
          <p:nvSpPr>
            <p:cNvPr id="21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3A7DCE"/>
                </a:gs>
                <a:gs pos="3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8" name="Ellipse 21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2A65AC"/>
                </a:gs>
                <a:gs pos="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19" name="Gerader Verbinder 21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r Verbinder 21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uppieren 220"/>
          <p:cNvGrpSpPr/>
          <p:nvPr/>
        </p:nvGrpSpPr>
        <p:grpSpPr>
          <a:xfrm>
            <a:off x="4107691" y="5811994"/>
            <a:ext cx="232863" cy="351771"/>
            <a:chOff x="384261" y="616986"/>
            <a:chExt cx="275668" cy="416433"/>
          </a:xfrm>
        </p:grpSpPr>
        <p:sp>
          <p:nvSpPr>
            <p:cNvPr id="222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3A7DCE"/>
                </a:gs>
                <a:gs pos="3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3" name="Ellipse 222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2A65AC"/>
                </a:gs>
                <a:gs pos="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4" name="Gerader Verbinder 223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Gerader Verbinder 224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uppieren 225"/>
          <p:cNvGrpSpPr/>
          <p:nvPr/>
        </p:nvGrpSpPr>
        <p:grpSpPr>
          <a:xfrm>
            <a:off x="4272882" y="5811994"/>
            <a:ext cx="232863" cy="351771"/>
            <a:chOff x="384261" y="616986"/>
            <a:chExt cx="275668" cy="416433"/>
          </a:xfrm>
        </p:grpSpPr>
        <p:sp>
          <p:nvSpPr>
            <p:cNvPr id="22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3A7DCE"/>
                </a:gs>
                <a:gs pos="3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8" name="Ellipse 22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2A65AC"/>
                </a:gs>
                <a:gs pos="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9" name="Gerader Verbinder 22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Gerader Verbinder 22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uppieren 230"/>
          <p:cNvGrpSpPr/>
          <p:nvPr/>
        </p:nvGrpSpPr>
        <p:grpSpPr>
          <a:xfrm>
            <a:off x="5819245" y="5811995"/>
            <a:ext cx="232863" cy="351770"/>
            <a:chOff x="384261" y="616986"/>
            <a:chExt cx="275668" cy="416433"/>
          </a:xfrm>
        </p:grpSpPr>
        <p:sp>
          <p:nvSpPr>
            <p:cNvPr id="232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0A908D"/>
                </a:gs>
                <a:gs pos="3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3" name="Ellipse 232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0A908D"/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34" name="Gerader Verbinder 233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Gerader Verbinder 234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uppieren 235"/>
          <p:cNvGrpSpPr/>
          <p:nvPr/>
        </p:nvGrpSpPr>
        <p:grpSpPr>
          <a:xfrm>
            <a:off x="5992941" y="5811995"/>
            <a:ext cx="232863" cy="351770"/>
            <a:chOff x="384261" y="616986"/>
            <a:chExt cx="275668" cy="416433"/>
          </a:xfrm>
        </p:grpSpPr>
        <p:sp>
          <p:nvSpPr>
            <p:cNvPr id="23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0A908D"/>
                </a:gs>
                <a:gs pos="3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8" name="Ellipse 23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0A908D"/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39" name="Gerader Verbinder 23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Gerader Verbinder 23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uppieren 240"/>
          <p:cNvGrpSpPr/>
          <p:nvPr/>
        </p:nvGrpSpPr>
        <p:grpSpPr>
          <a:xfrm>
            <a:off x="6446529" y="5811995"/>
            <a:ext cx="232863" cy="351770"/>
            <a:chOff x="384261" y="616986"/>
            <a:chExt cx="275668" cy="416433"/>
          </a:xfrm>
        </p:grpSpPr>
        <p:sp>
          <p:nvSpPr>
            <p:cNvPr id="242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0A908D"/>
                </a:gs>
                <a:gs pos="3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3" name="Ellipse 242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0A908D"/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44" name="Gerader Verbinder 243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Gerader Verbinder 244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uppieren 245"/>
          <p:cNvGrpSpPr/>
          <p:nvPr/>
        </p:nvGrpSpPr>
        <p:grpSpPr>
          <a:xfrm>
            <a:off x="6623991" y="5811995"/>
            <a:ext cx="232863" cy="351770"/>
            <a:chOff x="384261" y="616986"/>
            <a:chExt cx="275668" cy="416433"/>
          </a:xfrm>
        </p:grpSpPr>
        <p:sp>
          <p:nvSpPr>
            <p:cNvPr id="24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0A908D"/>
                </a:gs>
                <a:gs pos="3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8" name="Ellipse 24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0A908D"/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49" name="Gerader Verbinder 24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Gerader Verbinder 24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uppieren 250"/>
          <p:cNvGrpSpPr/>
          <p:nvPr/>
        </p:nvGrpSpPr>
        <p:grpSpPr>
          <a:xfrm>
            <a:off x="6797687" y="5811995"/>
            <a:ext cx="232863" cy="351770"/>
            <a:chOff x="384261" y="616986"/>
            <a:chExt cx="275668" cy="416433"/>
          </a:xfrm>
        </p:grpSpPr>
        <p:sp>
          <p:nvSpPr>
            <p:cNvPr id="252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0A908D"/>
                </a:gs>
                <a:gs pos="3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3" name="Ellipse 252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0A908D"/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4" name="Gerader Verbinder 253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Gerader Verbinder 254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uppieren 255"/>
          <p:cNvGrpSpPr/>
          <p:nvPr/>
        </p:nvGrpSpPr>
        <p:grpSpPr>
          <a:xfrm>
            <a:off x="8280565" y="5811995"/>
            <a:ext cx="232863" cy="351770"/>
            <a:chOff x="384261" y="616986"/>
            <a:chExt cx="275668" cy="416433"/>
          </a:xfrm>
        </p:grpSpPr>
        <p:sp>
          <p:nvSpPr>
            <p:cNvPr id="25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ED951F"/>
                </a:gs>
                <a:gs pos="3000">
                  <a:srgbClr val="FFE389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8" name="Ellipse 25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ED951F"/>
                </a:gs>
                <a:gs pos="0">
                  <a:srgbClr val="FFE38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9" name="Gerader Verbinder 25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Gerader Verbinder 25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uppieren 260"/>
          <p:cNvGrpSpPr/>
          <p:nvPr/>
        </p:nvGrpSpPr>
        <p:grpSpPr>
          <a:xfrm>
            <a:off x="8465197" y="5811995"/>
            <a:ext cx="232863" cy="351770"/>
            <a:chOff x="384261" y="616986"/>
            <a:chExt cx="275668" cy="416433"/>
          </a:xfrm>
        </p:grpSpPr>
        <p:sp>
          <p:nvSpPr>
            <p:cNvPr id="262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ED951F"/>
                </a:gs>
                <a:gs pos="3000">
                  <a:srgbClr val="FFE389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3" name="Ellipse 262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ED951F"/>
                </a:gs>
                <a:gs pos="0">
                  <a:srgbClr val="FFE38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4" name="Gerader Verbinder 263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Gerader Verbinder 264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uppieren 265"/>
          <p:cNvGrpSpPr/>
          <p:nvPr/>
        </p:nvGrpSpPr>
        <p:grpSpPr>
          <a:xfrm>
            <a:off x="7448803" y="5811995"/>
            <a:ext cx="232863" cy="351770"/>
            <a:chOff x="384261" y="616986"/>
            <a:chExt cx="275668" cy="416433"/>
          </a:xfrm>
        </p:grpSpPr>
        <p:sp>
          <p:nvSpPr>
            <p:cNvPr id="26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ED951F"/>
                </a:gs>
                <a:gs pos="3000">
                  <a:srgbClr val="FFE389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8" name="Ellipse 26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ED951F"/>
                </a:gs>
                <a:gs pos="0">
                  <a:srgbClr val="FFE38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9" name="Gerader Verbinder 26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Gerader Verbinder 26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uppieren 270"/>
          <p:cNvGrpSpPr/>
          <p:nvPr/>
        </p:nvGrpSpPr>
        <p:grpSpPr>
          <a:xfrm>
            <a:off x="7607294" y="5811995"/>
            <a:ext cx="232863" cy="351770"/>
            <a:chOff x="384261" y="616986"/>
            <a:chExt cx="275668" cy="416433"/>
          </a:xfrm>
        </p:grpSpPr>
        <p:sp>
          <p:nvSpPr>
            <p:cNvPr id="272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ED951F"/>
                </a:gs>
                <a:gs pos="3000">
                  <a:srgbClr val="FFE389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3" name="Ellipse 272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ED951F"/>
                </a:gs>
                <a:gs pos="0">
                  <a:srgbClr val="FFE38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4" name="Gerader Verbinder 273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Gerader Verbinder 274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uppieren 275"/>
          <p:cNvGrpSpPr/>
          <p:nvPr/>
        </p:nvGrpSpPr>
        <p:grpSpPr>
          <a:xfrm>
            <a:off x="7791926" y="5811995"/>
            <a:ext cx="232863" cy="351770"/>
            <a:chOff x="384261" y="616986"/>
            <a:chExt cx="275668" cy="416433"/>
          </a:xfrm>
        </p:grpSpPr>
        <p:sp>
          <p:nvSpPr>
            <p:cNvPr id="27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ED951F"/>
                </a:gs>
                <a:gs pos="3000">
                  <a:srgbClr val="FFE389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8" name="Ellipse 27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ED951F"/>
                </a:gs>
                <a:gs pos="0">
                  <a:srgbClr val="FFE38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9" name="Gerader Verbinder 27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Gerader Verbinder 27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uppieren 280"/>
          <p:cNvGrpSpPr/>
          <p:nvPr/>
        </p:nvGrpSpPr>
        <p:grpSpPr>
          <a:xfrm>
            <a:off x="567902" y="5811995"/>
            <a:ext cx="232863" cy="351770"/>
            <a:chOff x="384261" y="616986"/>
            <a:chExt cx="275668" cy="416433"/>
          </a:xfrm>
        </p:grpSpPr>
        <p:sp>
          <p:nvSpPr>
            <p:cNvPr id="282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FF3300"/>
                </a:gs>
                <a:gs pos="3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3" name="Ellipse 282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D22800"/>
                </a:gs>
                <a:gs pos="0">
                  <a:srgbClr val="F9BF8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84" name="Gerader Verbinder 283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Gerader Verbinder 284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uppieren 285"/>
          <p:cNvGrpSpPr/>
          <p:nvPr/>
        </p:nvGrpSpPr>
        <p:grpSpPr>
          <a:xfrm>
            <a:off x="726962" y="5811995"/>
            <a:ext cx="232863" cy="351770"/>
            <a:chOff x="384261" y="616986"/>
            <a:chExt cx="275668" cy="416433"/>
          </a:xfrm>
        </p:grpSpPr>
        <p:sp>
          <p:nvSpPr>
            <p:cNvPr id="28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FF3300"/>
                </a:gs>
                <a:gs pos="3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8" name="Ellipse 28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D22800"/>
                </a:gs>
                <a:gs pos="0">
                  <a:srgbClr val="F9BF8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89" name="Gerader Verbinder 28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Gerader Verbinder 28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Gruppieren 290"/>
          <p:cNvGrpSpPr/>
          <p:nvPr/>
        </p:nvGrpSpPr>
        <p:grpSpPr>
          <a:xfrm>
            <a:off x="1231263" y="5811995"/>
            <a:ext cx="232863" cy="351770"/>
            <a:chOff x="384261" y="616986"/>
            <a:chExt cx="275668" cy="416433"/>
          </a:xfrm>
        </p:grpSpPr>
        <p:sp>
          <p:nvSpPr>
            <p:cNvPr id="292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FF3300"/>
                </a:gs>
                <a:gs pos="3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3" name="Ellipse 292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D22800"/>
                </a:gs>
                <a:gs pos="0">
                  <a:srgbClr val="F9BF8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4" name="Gerader Verbinder 293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Gerader Verbinder 294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uppieren 295"/>
          <p:cNvGrpSpPr/>
          <p:nvPr/>
        </p:nvGrpSpPr>
        <p:grpSpPr>
          <a:xfrm>
            <a:off x="1393907" y="5811995"/>
            <a:ext cx="232863" cy="351770"/>
            <a:chOff x="384261" y="616986"/>
            <a:chExt cx="275668" cy="416433"/>
          </a:xfrm>
        </p:grpSpPr>
        <p:sp>
          <p:nvSpPr>
            <p:cNvPr id="29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FF3300"/>
                </a:gs>
                <a:gs pos="3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8" name="Ellipse 29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D22800"/>
                </a:gs>
                <a:gs pos="0">
                  <a:srgbClr val="F9BF8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9" name="Gerader Verbinder 29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Gerader Verbinder 29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uppieren 300"/>
          <p:cNvGrpSpPr/>
          <p:nvPr/>
        </p:nvGrpSpPr>
        <p:grpSpPr>
          <a:xfrm>
            <a:off x="1552967" y="5811995"/>
            <a:ext cx="232863" cy="351770"/>
            <a:chOff x="384261" y="616986"/>
            <a:chExt cx="275668" cy="416433"/>
          </a:xfrm>
        </p:grpSpPr>
        <p:sp>
          <p:nvSpPr>
            <p:cNvPr id="302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FF3300"/>
                </a:gs>
                <a:gs pos="3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3" name="Ellipse 302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D22800"/>
                </a:gs>
                <a:gs pos="0">
                  <a:srgbClr val="F9BF8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04" name="Gerader Verbinder 303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Gerader Verbinder 304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6" name="Gruppieren 335"/>
          <p:cNvGrpSpPr/>
          <p:nvPr/>
        </p:nvGrpSpPr>
        <p:grpSpPr>
          <a:xfrm>
            <a:off x="3403421" y="3206571"/>
            <a:ext cx="232863" cy="351770"/>
            <a:chOff x="384261" y="616986"/>
            <a:chExt cx="275668" cy="416433"/>
          </a:xfrm>
        </p:grpSpPr>
        <p:sp>
          <p:nvSpPr>
            <p:cNvPr id="33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FF3300"/>
                </a:gs>
                <a:gs pos="3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8" name="Ellipse 33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D22800"/>
                </a:gs>
                <a:gs pos="0">
                  <a:srgbClr val="F9BF8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39" name="Gerader Verbinder 33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Gerader Verbinder 33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Gruppieren 365"/>
          <p:cNvGrpSpPr/>
          <p:nvPr/>
        </p:nvGrpSpPr>
        <p:grpSpPr>
          <a:xfrm>
            <a:off x="3569282" y="3333379"/>
            <a:ext cx="232863" cy="351771"/>
            <a:chOff x="384261" y="616986"/>
            <a:chExt cx="275668" cy="416433"/>
          </a:xfrm>
        </p:grpSpPr>
        <p:sp>
          <p:nvSpPr>
            <p:cNvPr id="36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3A7DCE"/>
                </a:gs>
                <a:gs pos="3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8" name="Ellipse 36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2A65AC"/>
                </a:gs>
                <a:gs pos="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69" name="Gerader Verbinder 36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Gerader Verbinder 36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1" name="Gruppieren 370"/>
          <p:cNvGrpSpPr/>
          <p:nvPr/>
        </p:nvGrpSpPr>
        <p:grpSpPr>
          <a:xfrm>
            <a:off x="2310910" y="5811179"/>
            <a:ext cx="232863" cy="351770"/>
            <a:chOff x="384261" y="616986"/>
            <a:chExt cx="275668" cy="416433"/>
          </a:xfrm>
        </p:grpSpPr>
        <p:sp>
          <p:nvSpPr>
            <p:cNvPr id="372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792D2B"/>
                </a:gs>
                <a:gs pos="3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3" name="Ellipse 372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792D2B"/>
                </a:gs>
                <a:gs pos="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74" name="Gerader Verbinder 373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Gerader Verbinder 374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6" name="Gruppieren 375"/>
          <p:cNvGrpSpPr/>
          <p:nvPr/>
        </p:nvGrpSpPr>
        <p:grpSpPr>
          <a:xfrm>
            <a:off x="2471815" y="5811179"/>
            <a:ext cx="232863" cy="351770"/>
            <a:chOff x="384261" y="616986"/>
            <a:chExt cx="275668" cy="416433"/>
          </a:xfrm>
        </p:grpSpPr>
        <p:sp>
          <p:nvSpPr>
            <p:cNvPr id="37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792D2B"/>
                </a:gs>
                <a:gs pos="3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8" name="Ellipse 37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792D2B"/>
                </a:gs>
                <a:gs pos="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79" name="Gerader Verbinder 37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Gerader Verbinder 37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1" name="Gruppieren 380"/>
          <p:cNvGrpSpPr/>
          <p:nvPr/>
        </p:nvGrpSpPr>
        <p:grpSpPr>
          <a:xfrm>
            <a:off x="7448803" y="3150575"/>
            <a:ext cx="232863" cy="351770"/>
            <a:chOff x="384261" y="616986"/>
            <a:chExt cx="275668" cy="416433"/>
          </a:xfrm>
        </p:grpSpPr>
        <p:sp>
          <p:nvSpPr>
            <p:cNvPr id="382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792D2B"/>
                </a:gs>
                <a:gs pos="3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3" name="Ellipse 382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792D2B"/>
                </a:gs>
                <a:gs pos="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84" name="Gerader Verbinder 383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Gerader Verbinder 384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uppieren 390"/>
          <p:cNvGrpSpPr/>
          <p:nvPr/>
        </p:nvGrpSpPr>
        <p:grpSpPr>
          <a:xfrm>
            <a:off x="7791689" y="3300930"/>
            <a:ext cx="232863" cy="351771"/>
            <a:chOff x="384261" y="616986"/>
            <a:chExt cx="275668" cy="416433"/>
          </a:xfrm>
        </p:grpSpPr>
        <p:sp>
          <p:nvSpPr>
            <p:cNvPr id="392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3A7DCE"/>
                </a:gs>
                <a:gs pos="3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3" name="Ellipse 392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2A65AC"/>
                </a:gs>
                <a:gs pos="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4" name="Gerader Verbinder 393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Gerader Verbinder 394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6" name="Gruppieren 415"/>
          <p:cNvGrpSpPr/>
          <p:nvPr/>
        </p:nvGrpSpPr>
        <p:grpSpPr>
          <a:xfrm>
            <a:off x="7996483" y="3335949"/>
            <a:ext cx="232863" cy="351770"/>
            <a:chOff x="384261" y="616986"/>
            <a:chExt cx="275668" cy="416433"/>
          </a:xfrm>
        </p:grpSpPr>
        <p:sp>
          <p:nvSpPr>
            <p:cNvPr id="41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0A908D"/>
                </a:gs>
                <a:gs pos="3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8" name="Ellipse 41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0A908D"/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19" name="Gerader Verbinder 41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Gerader Verbinder 41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Verbinder: gewinkelt 7"/>
          <p:cNvCxnSpPr>
            <a:cxnSpLocks/>
          </p:cNvCxnSpPr>
          <p:nvPr/>
        </p:nvCxnSpPr>
        <p:spPr>
          <a:xfrm rot="16200000" flipV="1">
            <a:off x="6014303" y="5835183"/>
            <a:ext cx="556434" cy="99097"/>
          </a:xfrm>
          <a:prstGeom prst="bentConnector3">
            <a:avLst>
              <a:gd name="adj1" fmla="val 50000"/>
            </a:avLst>
          </a:prstGeom>
          <a:ln w="34925">
            <a:solidFill>
              <a:srgbClr val="0A90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Verbinder: gewinkelt 421"/>
          <p:cNvCxnSpPr>
            <a:cxnSpLocks/>
          </p:cNvCxnSpPr>
          <p:nvPr/>
        </p:nvCxnSpPr>
        <p:spPr>
          <a:xfrm rot="5400000" flipH="1" flipV="1">
            <a:off x="2615699" y="5834589"/>
            <a:ext cx="542061" cy="114659"/>
          </a:xfrm>
          <a:prstGeom prst="bentConnector3">
            <a:avLst>
              <a:gd name="adj1" fmla="val 50000"/>
            </a:avLst>
          </a:prstGeom>
          <a:ln w="34925">
            <a:solidFill>
              <a:srgbClr val="9537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Verbinder: gewinkelt 423"/>
          <p:cNvCxnSpPr>
            <a:cxnSpLocks/>
          </p:cNvCxnSpPr>
          <p:nvPr/>
        </p:nvCxnSpPr>
        <p:spPr>
          <a:xfrm rot="10800000">
            <a:off x="6390795" y="5457698"/>
            <a:ext cx="1675958" cy="695555"/>
          </a:xfrm>
          <a:prstGeom prst="bentConnector3">
            <a:avLst>
              <a:gd name="adj1" fmla="val -220"/>
            </a:avLst>
          </a:prstGeom>
          <a:ln w="34925" cap="rnd">
            <a:solidFill>
              <a:srgbClr val="EF98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Verbinder: gewinkelt 430"/>
          <p:cNvCxnSpPr>
            <a:cxnSpLocks/>
          </p:cNvCxnSpPr>
          <p:nvPr/>
        </p:nvCxnSpPr>
        <p:spPr>
          <a:xfrm rot="10800000" flipH="1">
            <a:off x="1094425" y="5455363"/>
            <a:ext cx="1675958" cy="695555"/>
          </a:xfrm>
          <a:prstGeom prst="bentConnector3">
            <a:avLst>
              <a:gd name="adj1" fmla="val -220"/>
            </a:avLst>
          </a:prstGeom>
          <a:ln w="34925" cap="rnd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Verbinder: gewinkelt 431"/>
          <p:cNvCxnSpPr>
            <a:cxnSpLocks/>
            <a:endCxn id="2" idx="2"/>
          </p:cNvCxnSpPr>
          <p:nvPr/>
        </p:nvCxnSpPr>
        <p:spPr>
          <a:xfrm rot="16200000" flipV="1">
            <a:off x="4276923" y="5892271"/>
            <a:ext cx="590267" cy="112"/>
          </a:xfrm>
          <a:prstGeom prst="bentConnector3">
            <a:avLst>
              <a:gd name="adj1" fmla="val 50000"/>
            </a:avLst>
          </a:prstGeom>
          <a:ln w="34925">
            <a:solidFill>
              <a:srgbClr val="558E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Verbinder: gewinkelt 439"/>
          <p:cNvCxnSpPr>
            <a:cxnSpLocks/>
          </p:cNvCxnSpPr>
          <p:nvPr/>
        </p:nvCxnSpPr>
        <p:spPr>
          <a:xfrm rot="16200000" flipV="1">
            <a:off x="3212347" y="4190869"/>
            <a:ext cx="988494" cy="130779"/>
          </a:xfrm>
          <a:prstGeom prst="bentConnector3">
            <a:avLst>
              <a:gd name="adj1" fmla="val 50000"/>
            </a:avLst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6" name="Gruppieren 355"/>
          <p:cNvGrpSpPr/>
          <p:nvPr/>
        </p:nvGrpSpPr>
        <p:grpSpPr>
          <a:xfrm>
            <a:off x="4072021" y="3299410"/>
            <a:ext cx="232863" cy="351770"/>
            <a:chOff x="384261" y="616986"/>
            <a:chExt cx="275668" cy="416433"/>
          </a:xfrm>
        </p:grpSpPr>
        <p:sp>
          <p:nvSpPr>
            <p:cNvPr id="35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ED951F"/>
                </a:gs>
                <a:gs pos="3000">
                  <a:srgbClr val="FFE389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Ellipse 35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ED951F"/>
                </a:gs>
                <a:gs pos="0">
                  <a:srgbClr val="FFE38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59" name="Gerader Verbinder 35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Gerader Verbinder 35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5" name="Gruppieren 444"/>
          <p:cNvGrpSpPr/>
          <p:nvPr/>
        </p:nvGrpSpPr>
        <p:grpSpPr>
          <a:xfrm flipH="1">
            <a:off x="5395934" y="3712635"/>
            <a:ext cx="2593113" cy="1016516"/>
            <a:chOff x="690782" y="3733990"/>
            <a:chExt cx="2593113" cy="1016516"/>
          </a:xfrm>
        </p:grpSpPr>
        <p:grpSp>
          <p:nvGrpSpPr>
            <p:cNvPr id="446" name="Gruppieren 445"/>
            <p:cNvGrpSpPr/>
            <p:nvPr/>
          </p:nvGrpSpPr>
          <p:grpSpPr>
            <a:xfrm>
              <a:off x="1201789" y="3733990"/>
              <a:ext cx="547133" cy="216160"/>
              <a:chOff x="1201789" y="3733990"/>
              <a:chExt cx="547133" cy="216160"/>
            </a:xfrm>
          </p:grpSpPr>
          <p:cxnSp>
            <p:nvCxnSpPr>
              <p:cNvPr id="458" name="Gerader Verbinder 457"/>
              <p:cNvCxnSpPr>
                <a:cxnSpLocks/>
              </p:cNvCxnSpPr>
              <p:nvPr/>
            </p:nvCxnSpPr>
            <p:spPr>
              <a:xfrm flipV="1">
                <a:off x="1220101" y="3733990"/>
                <a:ext cx="0" cy="21616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Gerader Verbinder 458"/>
              <p:cNvCxnSpPr/>
              <p:nvPr/>
            </p:nvCxnSpPr>
            <p:spPr>
              <a:xfrm flipH="1">
                <a:off x="1201789" y="3935312"/>
                <a:ext cx="547133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7" name="Gerader Verbinder 446"/>
            <p:cNvCxnSpPr/>
            <p:nvPr/>
          </p:nvCxnSpPr>
          <p:spPr>
            <a:xfrm flipH="1">
              <a:off x="690782" y="3750489"/>
              <a:ext cx="547133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8" name="Gruppieren 447"/>
            <p:cNvGrpSpPr/>
            <p:nvPr/>
          </p:nvGrpSpPr>
          <p:grpSpPr>
            <a:xfrm>
              <a:off x="1716125" y="3919024"/>
              <a:ext cx="547133" cy="216160"/>
              <a:chOff x="1201789" y="3733990"/>
              <a:chExt cx="547133" cy="216160"/>
            </a:xfrm>
          </p:grpSpPr>
          <p:cxnSp>
            <p:nvCxnSpPr>
              <p:cNvPr id="456" name="Gerader Verbinder 455"/>
              <p:cNvCxnSpPr>
                <a:cxnSpLocks/>
              </p:cNvCxnSpPr>
              <p:nvPr/>
            </p:nvCxnSpPr>
            <p:spPr>
              <a:xfrm flipV="1">
                <a:off x="1220101" y="3733990"/>
                <a:ext cx="0" cy="21616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Gerader Verbinder 456"/>
              <p:cNvCxnSpPr/>
              <p:nvPr/>
            </p:nvCxnSpPr>
            <p:spPr>
              <a:xfrm flipH="1">
                <a:off x="1201789" y="3935312"/>
                <a:ext cx="547133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9" name="Gruppieren 448"/>
            <p:cNvGrpSpPr/>
            <p:nvPr/>
          </p:nvGrpSpPr>
          <p:grpSpPr>
            <a:xfrm>
              <a:off x="2225893" y="4101003"/>
              <a:ext cx="547133" cy="216160"/>
              <a:chOff x="1201789" y="3733990"/>
              <a:chExt cx="547133" cy="216160"/>
            </a:xfrm>
          </p:grpSpPr>
          <p:cxnSp>
            <p:nvCxnSpPr>
              <p:cNvPr id="454" name="Gerader Verbinder 453"/>
              <p:cNvCxnSpPr>
                <a:cxnSpLocks/>
              </p:cNvCxnSpPr>
              <p:nvPr/>
            </p:nvCxnSpPr>
            <p:spPr>
              <a:xfrm flipV="1">
                <a:off x="1220101" y="3733990"/>
                <a:ext cx="0" cy="21616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Gerader Verbinder 454"/>
              <p:cNvCxnSpPr/>
              <p:nvPr/>
            </p:nvCxnSpPr>
            <p:spPr>
              <a:xfrm flipH="1">
                <a:off x="1201789" y="3935312"/>
                <a:ext cx="547133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0" name="Gruppieren 449"/>
            <p:cNvGrpSpPr/>
            <p:nvPr/>
          </p:nvGrpSpPr>
          <p:grpSpPr>
            <a:xfrm>
              <a:off x="2736762" y="4284338"/>
              <a:ext cx="547133" cy="216160"/>
              <a:chOff x="1201789" y="3733990"/>
              <a:chExt cx="547133" cy="216160"/>
            </a:xfrm>
          </p:grpSpPr>
          <p:cxnSp>
            <p:nvCxnSpPr>
              <p:cNvPr id="452" name="Gerader Verbinder 451"/>
              <p:cNvCxnSpPr>
                <a:cxnSpLocks/>
              </p:cNvCxnSpPr>
              <p:nvPr/>
            </p:nvCxnSpPr>
            <p:spPr>
              <a:xfrm flipV="1">
                <a:off x="1220101" y="3733990"/>
                <a:ext cx="0" cy="21616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Gerader Verbinder 452"/>
              <p:cNvCxnSpPr/>
              <p:nvPr/>
            </p:nvCxnSpPr>
            <p:spPr>
              <a:xfrm flipH="1">
                <a:off x="1201789" y="3935312"/>
                <a:ext cx="547133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1" name="Gerade Verbindung mit Pfeil 450"/>
            <p:cNvCxnSpPr/>
            <p:nvPr/>
          </p:nvCxnSpPr>
          <p:spPr>
            <a:xfrm flipV="1">
              <a:off x="3281105" y="4532279"/>
              <a:ext cx="0" cy="21822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uppieren 345"/>
          <p:cNvGrpSpPr/>
          <p:nvPr/>
        </p:nvGrpSpPr>
        <p:grpSpPr>
          <a:xfrm>
            <a:off x="3744025" y="3127041"/>
            <a:ext cx="232863" cy="351770"/>
            <a:chOff x="384261" y="616986"/>
            <a:chExt cx="275668" cy="416433"/>
          </a:xfrm>
        </p:grpSpPr>
        <p:sp>
          <p:nvSpPr>
            <p:cNvPr id="347" name="Flussdiagramm: Verzögerung 9"/>
            <p:cNvSpPr/>
            <p:nvPr/>
          </p:nvSpPr>
          <p:spPr>
            <a:xfrm rot="16200000">
              <a:off x="380132" y="753622"/>
              <a:ext cx="283926" cy="275668"/>
            </a:xfrm>
            <a:custGeom>
              <a:avLst/>
              <a:gdLst>
                <a:gd name="connsiteX0" fmla="*/ 0 w 269069"/>
                <a:gd name="connsiteY0" fmla="*/ 0 h 275667"/>
                <a:gd name="connsiteX1" fmla="*/ 134535 w 269069"/>
                <a:gd name="connsiteY1" fmla="*/ 0 h 275667"/>
                <a:gd name="connsiteX2" fmla="*/ 269070 w 269069"/>
                <a:gd name="connsiteY2" fmla="*/ 137834 h 275667"/>
                <a:gd name="connsiteX3" fmla="*/ 134535 w 269069"/>
                <a:gd name="connsiteY3" fmla="*/ 275668 h 275667"/>
                <a:gd name="connsiteX4" fmla="*/ 0 w 269069"/>
                <a:gd name="connsiteY4" fmla="*/ 275667 h 275667"/>
                <a:gd name="connsiteX5" fmla="*/ 0 w 269069"/>
                <a:gd name="connsiteY5" fmla="*/ 0 h 275667"/>
                <a:gd name="connsiteX0" fmla="*/ 0 w 228589"/>
                <a:gd name="connsiteY0" fmla="*/ 0 h 275668"/>
                <a:gd name="connsiteX1" fmla="*/ 134535 w 228589"/>
                <a:gd name="connsiteY1" fmla="*/ 0 h 275668"/>
                <a:gd name="connsiteX2" fmla="*/ 228589 w 228589"/>
                <a:gd name="connsiteY2" fmla="*/ 140215 h 275668"/>
                <a:gd name="connsiteX3" fmla="*/ 134535 w 228589"/>
                <a:gd name="connsiteY3" fmla="*/ 275668 h 275668"/>
                <a:gd name="connsiteX4" fmla="*/ 0 w 228589"/>
                <a:gd name="connsiteY4" fmla="*/ 275667 h 275668"/>
                <a:gd name="connsiteX5" fmla="*/ 0 w 228589"/>
                <a:gd name="connsiteY5" fmla="*/ 0 h 275668"/>
                <a:gd name="connsiteX0" fmla="*/ 9526 w 238115"/>
                <a:gd name="connsiteY0" fmla="*/ 0 h 275668"/>
                <a:gd name="connsiteX1" fmla="*/ 144061 w 238115"/>
                <a:gd name="connsiteY1" fmla="*/ 0 h 275668"/>
                <a:gd name="connsiteX2" fmla="*/ 238115 w 238115"/>
                <a:gd name="connsiteY2" fmla="*/ 140215 h 275668"/>
                <a:gd name="connsiteX3" fmla="*/ 144061 w 238115"/>
                <a:gd name="connsiteY3" fmla="*/ 275668 h 275668"/>
                <a:gd name="connsiteX4" fmla="*/ 9526 w 238115"/>
                <a:gd name="connsiteY4" fmla="*/ 275667 h 275668"/>
                <a:gd name="connsiteX5" fmla="*/ 9526 w 238115"/>
                <a:gd name="connsiteY5" fmla="*/ 0 h 275668"/>
                <a:gd name="connsiteX0" fmla="*/ 15195 w 243784"/>
                <a:gd name="connsiteY0" fmla="*/ 0 h 275668"/>
                <a:gd name="connsiteX1" fmla="*/ 149730 w 243784"/>
                <a:gd name="connsiteY1" fmla="*/ 0 h 275668"/>
                <a:gd name="connsiteX2" fmla="*/ 243784 w 243784"/>
                <a:gd name="connsiteY2" fmla="*/ 140215 h 275668"/>
                <a:gd name="connsiteX3" fmla="*/ 149730 w 243784"/>
                <a:gd name="connsiteY3" fmla="*/ 275668 h 275668"/>
                <a:gd name="connsiteX4" fmla="*/ 15195 w 243784"/>
                <a:gd name="connsiteY4" fmla="*/ 275667 h 275668"/>
                <a:gd name="connsiteX5" fmla="*/ 15195 w 243784"/>
                <a:gd name="connsiteY5" fmla="*/ 0 h 275668"/>
                <a:gd name="connsiteX0" fmla="*/ 20513 w 249102"/>
                <a:gd name="connsiteY0" fmla="*/ 0 h 275668"/>
                <a:gd name="connsiteX1" fmla="*/ 155048 w 249102"/>
                <a:gd name="connsiteY1" fmla="*/ 0 h 275668"/>
                <a:gd name="connsiteX2" fmla="*/ 249102 w 249102"/>
                <a:gd name="connsiteY2" fmla="*/ 140215 h 275668"/>
                <a:gd name="connsiteX3" fmla="*/ 155048 w 249102"/>
                <a:gd name="connsiteY3" fmla="*/ 275668 h 275668"/>
                <a:gd name="connsiteX4" fmla="*/ 20513 w 249102"/>
                <a:gd name="connsiteY4" fmla="*/ 275667 h 275668"/>
                <a:gd name="connsiteX5" fmla="*/ 20513 w 249102"/>
                <a:gd name="connsiteY5" fmla="*/ 0 h 275668"/>
                <a:gd name="connsiteX0" fmla="*/ 27519 w 256108"/>
                <a:gd name="connsiteY0" fmla="*/ 0 h 275668"/>
                <a:gd name="connsiteX1" fmla="*/ 162054 w 256108"/>
                <a:gd name="connsiteY1" fmla="*/ 0 h 275668"/>
                <a:gd name="connsiteX2" fmla="*/ 256108 w 256108"/>
                <a:gd name="connsiteY2" fmla="*/ 140215 h 275668"/>
                <a:gd name="connsiteX3" fmla="*/ 162054 w 256108"/>
                <a:gd name="connsiteY3" fmla="*/ 275668 h 275668"/>
                <a:gd name="connsiteX4" fmla="*/ 27519 w 256108"/>
                <a:gd name="connsiteY4" fmla="*/ 275667 h 275668"/>
                <a:gd name="connsiteX5" fmla="*/ 27519 w 256108"/>
                <a:gd name="connsiteY5" fmla="*/ 0 h 275668"/>
                <a:gd name="connsiteX0" fmla="*/ 28368 w 256957"/>
                <a:gd name="connsiteY0" fmla="*/ 0 h 275668"/>
                <a:gd name="connsiteX1" fmla="*/ 162903 w 256957"/>
                <a:gd name="connsiteY1" fmla="*/ 0 h 275668"/>
                <a:gd name="connsiteX2" fmla="*/ 256957 w 256957"/>
                <a:gd name="connsiteY2" fmla="*/ 140215 h 275668"/>
                <a:gd name="connsiteX3" fmla="*/ 162903 w 256957"/>
                <a:gd name="connsiteY3" fmla="*/ 275668 h 275668"/>
                <a:gd name="connsiteX4" fmla="*/ 28368 w 256957"/>
                <a:gd name="connsiteY4" fmla="*/ 275667 h 275668"/>
                <a:gd name="connsiteX5" fmla="*/ 28368 w 256957"/>
                <a:gd name="connsiteY5" fmla="*/ 0 h 275668"/>
                <a:gd name="connsiteX0" fmla="*/ 32445 w 261034"/>
                <a:gd name="connsiteY0" fmla="*/ 0 h 275668"/>
                <a:gd name="connsiteX1" fmla="*/ 166980 w 261034"/>
                <a:gd name="connsiteY1" fmla="*/ 0 h 275668"/>
                <a:gd name="connsiteX2" fmla="*/ 261034 w 261034"/>
                <a:gd name="connsiteY2" fmla="*/ 140215 h 275668"/>
                <a:gd name="connsiteX3" fmla="*/ 166980 w 261034"/>
                <a:gd name="connsiteY3" fmla="*/ 275668 h 275668"/>
                <a:gd name="connsiteX4" fmla="*/ 32445 w 261034"/>
                <a:gd name="connsiteY4" fmla="*/ 275667 h 275668"/>
                <a:gd name="connsiteX5" fmla="*/ 32445 w 261034"/>
                <a:gd name="connsiteY5" fmla="*/ 0 h 2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34" h="275668">
                  <a:moveTo>
                    <a:pt x="32445" y="0"/>
                  </a:moveTo>
                  <a:lnTo>
                    <a:pt x="166980" y="0"/>
                  </a:lnTo>
                  <a:cubicBezTo>
                    <a:pt x="241282" y="0"/>
                    <a:pt x="261034" y="64091"/>
                    <a:pt x="261034" y="140215"/>
                  </a:cubicBezTo>
                  <a:cubicBezTo>
                    <a:pt x="261034" y="216339"/>
                    <a:pt x="241282" y="275668"/>
                    <a:pt x="166980" y="275668"/>
                  </a:cubicBezTo>
                  <a:lnTo>
                    <a:pt x="32445" y="275667"/>
                  </a:lnTo>
                  <a:cubicBezTo>
                    <a:pt x="-8500" y="271886"/>
                    <a:pt x="-13072" y="3788"/>
                    <a:pt x="32445" y="0"/>
                  </a:cubicBezTo>
                  <a:close/>
                </a:path>
              </a:pathLst>
            </a:custGeom>
            <a:gradFill>
              <a:gsLst>
                <a:gs pos="100000">
                  <a:srgbClr val="0A908D"/>
                </a:gs>
                <a:gs pos="3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8" name="Ellipse 347"/>
            <p:cNvSpPr/>
            <p:nvPr/>
          </p:nvSpPr>
          <p:spPr>
            <a:xfrm>
              <a:off x="440966" y="616986"/>
              <a:ext cx="162259" cy="162259"/>
            </a:xfrm>
            <a:prstGeom prst="ellipse">
              <a:avLst/>
            </a:prstGeom>
            <a:gradFill flip="none" rotWithShape="1">
              <a:gsLst>
                <a:gs pos="100000">
                  <a:srgbClr val="0A908D"/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9" name="Gerader Verbinder 348"/>
            <p:cNvCxnSpPr>
              <a:cxnSpLocks/>
            </p:cNvCxnSpPr>
            <p:nvPr/>
          </p:nvCxnSpPr>
          <p:spPr>
            <a:xfrm>
              <a:off x="609179" y="831356"/>
              <a:ext cx="2803" cy="18782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Gerader Verbinder 349"/>
            <p:cNvCxnSpPr>
              <a:cxnSpLocks/>
            </p:cNvCxnSpPr>
            <p:nvPr/>
          </p:nvCxnSpPr>
          <p:spPr>
            <a:xfrm>
              <a:off x="420795" y="833651"/>
              <a:ext cx="2803" cy="18782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xmlns="" id="{F2A8083C-9549-4569-907E-21CCC122B950}"/>
              </a:ext>
            </a:extLst>
          </p:cNvPr>
          <p:cNvGrpSpPr/>
          <p:nvPr/>
        </p:nvGrpSpPr>
        <p:grpSpPr>
          <a:xfrm>
            <a:off x="7107722" y="-81696"/>
            <a:ext cx="1861233" cy="1283212"/>
            <a:chOff x="4111410" y="59322"/>
            <a:chExt cx="4780373" cy="2873705"/>
          </a:xfrm>
        </p:grpSpPr>
        <p:pic>
          <p:nvPicPr>
            <p:cNvPr id="68" name="Grafik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59322"/>
              <a:ext cx="2873705" cy="2873705"/>
            </a:xfrm>
            <a:prstGeom prst="rect">
              <a:avLst/>
            </a:prstGeom>
          </p:spPr>
        </p:pic>
        <p:sp>
          <p:nvSpPr>
            <p:cNvPr id="69" name="Ellipse 68"/>
            <p:cNvSpPr/>
            <p:nvPr/>
          </p:nvSpPr>
          <p:spPr>
            <a:xfrm>
              <a:off x="5142633" y="136716"/>
              <a:ext cx="2738145" cy="272533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1" name="Grafik 4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1410" y="678263"/>
              <a:ext cx="4780373" cy="1956638"/>
            </a:xfrm>
            <a:prstGeom prst="rect">
              <a:avLst/>
            </a:prstGeom>
          </p:spPr>
        </p:pic>
      </p:grpSp>
      <p:pic>
        <p:nvPicPr>
          <p:cNvPr id="425" name="Grafik 424">
            <a:extLst>
              <a:ext uri="{FF2B5EF4-FFF2-40B4-BE49-F238E27FC236}">
                <a16:creationId xmlns:a16="http://schemas.microsoft.com/office/drawing/2014/main" xmlns="" id="{49FC9F25-C981-41AB-927C-9CF6D1FA7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36686"/>
            <a:ext cx="2137773" cy="456010"/>
          </a:xfrm>
          <a:prstGeom prst="rect">
            <a:avLst/>
          </a:prstGeom>
        </p:spPr>
      </p:pic>
      <p:pic>
        <p:nvPicPr>
          <p:cNvPr id="306" name="Grafik 305">
            <a:extLst>
              <a:ext uri="{FF2B5EF4-FFF2-40B4-BE49-F238E27FC236}">
                <a16:creationId xmlns:a16="http://schemas.microsoft.com/office/drawing/2014/main" xmlns="" id="{099524A1-F901-4834-9A31-8982A6C9CB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" y="1161259"/>
            <a:ext cx="1939570" cy="6400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67133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E329B09D-6E49-4EA5-A176-A20A94728F2B}"/>
              </a:ext>
            </a:extLst>
          </p:cNvPr>
          <p:cNvSpPr/>
          <p:nvPr/>
        </p:nvSpPr>
        <p:spPr>
          <a:xfrm>
            <a:off x="0" y="824950"/>
            <a:ext cx="9144000" cy="6033050"/>
          </a:xfrm>
          <a:prstGeom prst="rect">
            <a:avLst/>
          </a:prstGeom>
          <a:gradFill flip="none" rotWithShape="1">
            <a:gsLst>
              <a:gs pos="74000">
                <a:srgbClr val="003883"/>
              </a:gs>
              <a:gs pos="100000">
                <a:srgbClr val="4380C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4C70E088-0819-4ED9-B429-4F803885C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6" y="1288370"/>
            <a:ext cx="8617184" cy="246645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93B2-1C04-42CC-9A62-D9C16B6E51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516216" y="5675832"/>
            <a:ext cx="1439473" cy="155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de-DE" sz="1300" b="1" dirty="0">
                <a:solidFill>
                  <a:schemeClr val="bg1"/>
                </a:solidFill>
              </a:rPr>
              <a:t>SEPTEMBER 2018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48DF06C0-B830-48FA-9707-998AD171FA71}"/>
              </a:ext>
            </a:extLst>
          </p:cNvPr>
          <p:cNvSpPr txBox="1"/>
          <p:nvPr/>
        </p:nvSpPr>
        <p:spPr>
          <a:xfrm>
            <a:off x="3684400" y="1628800"/>
            <a:ext cx="1823704" cy="48923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200" b="1" dirty="0">
                <a:solidFill>
                  <a:schemeClr val="bg1"/>
                </a:solidFill>
              </a:rPr>
              <a:t>Invitation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06F9D366-CB8B-4427-809D-A570BA6C0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0" y="4005064"/>
            <a:ext cx="3889338" cy="1616118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54CF8B39-BFB3-4D78-B940-77014698CE66}"/>
              </a:ext>
            </a:extLst>
          </p:cNvPr>
          <p:cNvSpPr/>
          <p:nvPr/>
        </p:nvSpPr>
        <p:spPr>
          <a:xfrm>
            <a:off x="4700351" y="4153749"/>
            <a:ext cx="45719" cy="1435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67DAA34B-4EC5-4CE8-93BF-09B87A1A9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07287"/>
            <a:ext cx="3266246" cy="1413894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xmlns="" id="{FA07D484-940D-4719-8C82-2315FABB576D}"/>
              </a:ext>
            </a:extLst>
          </p:cNvPr>
          <p:cNvGrpSpPr/>
          <p:nvPr/>
        </p:nvGrpSpPr>
        <p:grpSpPr>
          <a:xfrm>
            <a:off x="251519" y="71551"/>
            <a:ext cx="4104456" cy="700722"/>
            <a:chOff x="179512" y="60565"/>
            <a:chExt cx="4477358" cy="764385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xmlns="" id="{F6B96264-275D-4E5B-B1F4-5A6E6B0732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4" t="13858" b="13521"/>
            <a:stretch/>
          </p:blipFill>
          <p:spPr>
            <a:xfrm>
              <a:off x="179512" y="60565"/>
              <a:ext cx="1752560" cy="733213"/>
            </a:xfrm>
            <a:prstGeom prst="rect">
              <a:avLst/>
            </a:prstGeom>
          </p:spPr>
        </p:pic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xmlns="" id="{1F0CF730-FD62-4D68-9236-A73C5C4AE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51720" y="425533"/>
              <a:ext cx="2605150" cy="399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12221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F17FC17C-2F5A-46FD-BF86-25E986FD20FC}"/>
              </a:ext>
            </a:extLst>
          </p:cNvPr>
          <p:cNvSpPr/>
          <p:nvPr/>
        </p:nvSpPr>
        <p:spPr>
          <a:xfrm>
            <a:off x="0" y="824950"/>
            <a:ext cx="9144000" cy="6033050"/>
          </a:xfrm>
          <a:prstGeom prst="rect">
            <a:avLst/>
          </a:prstGeom>
          <a:gradFill flip="none" rotWithShape="1">
            <a:gsLst>
              <a:gs pos="74000">
                <a:srgbClr val="003883"/>
              </a:gs>
              <a:gs pos="100000">
                <a:srgbClr val="4380C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139BE8B1-B363-47F3-AD6E-184C76326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1366152"/>
            <a:ext cx="7557024" cy="4841098"/>
          </a:xfrm>
          <a:prstGeom prst="rect">
            <a:avLst/>
          </a:prstGeom>
        </p:spPr>
      </p:pic>
      <p:grpSp>
        <p:nvGrpSpPr>
          <p:cNvPr id="5" name="Gruppieren 12">
            <a:extLst>
              <a:ext uri="{FF2B5EF4-FFF2-40B4-BE49-F238E27FC236}">
                <a16:creationId xmlns:a16="http://schemas.microsoft.com/office/drawing/2014/main" xmlns="" id="{1F902827-DFCF-4B03-A641-79BBF4D11A25}"/>
              </a:ext>
            </a:extLst>
          </p:cNvPr>
          <p:cNvGrpSpPr/>
          <p:nvPr/>
        </p:nvGrpSpPr>
        <p:grpSpPr>
          <a:xfrm>
            <a:off x="251519" y="71551"/>
            <a:ext cx="4104456" cy="700722"/>
            <a:chOff x="179512" y="60565"/>
            <a:chExt cx="4477358" cy="764385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xmlns="" id="{3A73C665-AAA6-4F53-82AD-2B01857D8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4" t="13858" b="13521"/>
            <a:stretch/>
          </p:blipFill>
          <p:spPr>
            <a:xfrm>
              <a:off x="179512" y="60565"/>
              <a:ext cx="1752560" cy="733213"/>
            </a:xfrm>
            <a:prstGeom prst="rect">
              <a:avLst/>
            </a:prstGeom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xmlns="" id="{9050F1C6-21EA-497C-9F45-93166BDBE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1720" y="425533"/>
              <a:ext cx="2605150" cy="399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43997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hteck 57">
            <a:extLst>
              <a:ext uri="{FF2B5EF4-FFF2-40B4-BE49-F238E27FC236}">
                <a16:creationId xmlns:a16="http://schemas.microsoft.com/office/drawing/2014/main" xmlns="" id="{F5B84B53-5288-4268-A08F-F8951ED1D9EF}"/>
              </a:ext>
            </a:extLst>
          </p:cNvPr>
          <p:cNvSpPr/>
          <p:nvPr/>
        </p:nvSpPr>
        <p:spPr>
          <a:xfrm>
            <a:off x="0" y="824950"/>
            <a:ext cx="9144000" cy="6033050"/>
          </a:xfrm>
          <a:prstGeom prst="rect">
            <a:avLst/>
          </a:prstGeom>
          <a:gradFill flip="none" rotWithShape="1">
            <a:gsLst>
              <a:gs pos="74000">
                <a:srgbClr val="003883"/>
              </a:gs>
              <a:gs pos="100000">
                <a:srgbClr val="4380C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xmlns="" id="{83B607F7-2C79-4C87-B7AD-BC458600BC1F}"/>
              </a:ext>
            </a:extLst>
          </p:cNvPr>
          <p:cNvSpPr/>
          <p:nvPr/>
        </p:nvSpPr>
        <p:spPr>
          <a:xfrm>
            <a:off x="0" y="6635654"/>
            <a:ext cx="9144000" cy="45719"/>
          </a:xfrm>
          <a:prstGeom prst="rect">
            <a:avLst/>
          </a:prstGeom>
          <a:solidFill>
            <a:srgbClr val="19A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xmlns="" id="{62575C78-A8E2-46D9-AF94-51BDBDE2C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36686"/>
            <a:ext cx="2137773" cy="45601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xmlns="" id="{0F3587F1-90A2-47BE-9268-943A545C4FF7}"/>
              </a:ext>
            </a:extLst>
          </p:cNvPr>
          <p:cNvGrpSpPr/>
          <p:nvPr/>
        </p:nvGrpSpPr>
        <p:grpSpPr>
          <a:xfrm>
            <a:off x="945321" y="1278295"/>
            <a:ext cx="7308000" cy="5031025"/>
            <a:chOff x="945321" y="1278295"/>
            <a:chExt cx="7308000" cy="5031025"/>
          </a:xfrm>
        </p:grpSpPr>
        <p:sp>
          <p:nvSpPr>
            <p:cNvPr id="89" name="Cube 88">
              <a:extLst>
                <a:ext uri="{FF2B5EF4-FFF2-40B4-BE49-F238E27FC236}">
                  <a16:creationId xmlns:a16="http://schemas.microsoft.com/office/drawing/2014/main" xmlns="" id="{0EA03A95-38FD-42AC-9634-21EA8813D1EA}"/>
                </a:ext>
              </a:extLst>
            </p:cNvPr>
            <p:cNvSpPr/>
            <p:nvPr/>
          </p:nvSpPr>
          <p:spPr>
            <a:xfrm rot="5400000">
              <a:off x="353192" y="2977912"/>
              <a:ext cx="1942092" cy="705276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lnSpc>
                  <a:spcPts val="1800"/>
                </a:lnSpc>
              </a:pPr>
              <a:endParaRPr lang="de-DE" b="1" dirty="0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xmlns="" id="{8688CCC5-3F49-436A-8728-5F2ED1323B9F}"/>
                </a:ext>
              </a:extLst>
            </p:cNvPr>
            <p:cNvSpPr/>
            <p:nvPr/>
          </p:nvSpPr>
          <p:spPr>
            <a:xfrm rot="5400000">
              <a:off x="361043" y="4993482"/>
              <a:ext cx="1926388" cy="705277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800"/>
                </a:lnSpc>
              </a:pP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xmlns="" id="{000A21A0-CC1D-487D-B721-9EC20EE33EAA}"/>
                </a:ext>
              </a:extLst>
            </p:cNvPr>
            <p:cNvSpPr/>
            <p:nvPr/>
          </p:nvSpPr>
          <p:spPr>
            <a:xfrm rot="5400000">
              <a:off x="2564879" y="1519047"/>
              <a:ext cx="453313" cy="2152104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800"/>
                </a:lnSpc>
              </a:pPr>
              <a:endParaRPr lang="de-DE" sz="1600" b="1" dirty="0"/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xmlns="" id="{E0436855-B040-4311-9BB1-754251E33817}"/>
                </a:ext>
              </a:extLst>
            </p:cNvPr>
            <p:cNvSpPr/>
            <p:nvPr/>
          </p:nvSpPr>
          <p:spPr>
            <a:xfrm rot="5400000">
              <a:off x="4749792" y="1519048"/>
              <a:ext cx="453313" cy="2152104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de-DE" sz="1600" b="1" dirty="0"/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xmlns="" id="{40330517-3EBC-4529-B93B-4A8641E6BC8E}"/>
                </a:ext>
              </a:extLst>
            </p:cNvPr>
            <p:cNvSpPr/>
            <p:nvPr/>
          </p:nvSpPr>
          <p:spPr>
            <a:xfrm rot="5400000">
              <a:off x="6934705" y="1519050"/>
              <a:ext cx="453313" cy="2152104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de-DE" sz="1600" b="1" dirty="0"/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xmlns="" id="{21B03626-9CAD-41B5-B603-86CE6B8BDE3D}"/>
                </a:ext>
              </a:extLst>
            </p:cNvPr>
            <p:cNvSpPr/>
            <p:nvPr/>
          </p:nvSpPr>
          <p:spPr>
            <a:xfrm rot="5400000">
              <a:off x="2564878" y="3529561"/>
              <a:ext cx="453313" cy="2152104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400"/>
                </a:lnSpc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xmlns="" id="{40AB9D8B-D079-4DEE-B75E-EA313C679895}"/>
                </a:ext>
              </a:extLst>
            </p:cNvPr>
            <p:cNvSpPr/>
            <p:nvPr/>
          </p:nvSpPr>
          <p:spPr>
            <a:xfrm rot="5400000">
              <a:off x="4749791" y="3529562"/>
              <a:ext cx="453313" cy="2152104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400"/>
                </a:lnSpc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xmlns="" id="{E5CC0C7B-59CA-4C6B-BC94-9F1B5B90FF3C}"/>
                </a:ext>
              </a:extLst>
            </p:cNvPr>
            <p:cNvSpPr/>
            <p:nvPr/>
          </p:nvSpPr>
          <p:spPr>
            <a:xfrm rot="5400000">
              <a:off x="6934704" y="3529564"/>
              <a:ext cx="453313" cy="2152104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400"/>
                </a:lnSpc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xmlns="" id="{114C974D-6305-445D-8E97-D2CF0134AC12}"/>
                </a:ext>
              </a:extLst>
            </p:cNvPr>
            <p:cNvSpPr/>
            <p:nvPr/>
          </p:nvSpPr>
          <p:spPr>
            <a:xfrm rot="5400000">
              <a:off x="2479989" y="2099784"/>
              <a:ext cx="453313" cy="1982323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200"/>
                </a:lnSpc>
              </a:pPr>
              <a:endParaRPr lang="de-DE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xmlns="" id="{F2A13097-10D9-44CF-A11D-A4524D9B8353}"/>
                </a:ext>
              </a:extLst>
            </p:cNvPr>
            <p:cNvSpPr/>
            <p:nvPr/>
          </p:nvSpPr>
          <p:spPr>
            <a:xfrm rot="5400000">
              <a:off x="4850232" y="1749906"/>
              <a:ext cx="453313" cy="2682084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200"/>
                </a:lnSpc>
              </a:pPr>
              <a:endParaRPr lang="de-DE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xmlns="" id="{3EB9D246-7EAF-4F26-A211-7CBE35D9A618}"/>
                </a:ext>
              </a:extLst>
            </p:cNvPr>
            <p:cNvSpPr/>
            <p:nvPr/>
          </p:nvSpPr>
          <p:spPr>
            <a:xfrm rot="5400000">
              <a:off x="7118768" y="2198960"/>
              <a:ext cx="453313" cy="1783978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200"/>
                </a:lnSpc>
              </a:pPr>
              <a:endParaRPr lang="de-DE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xmlns="" id="{224EFDB8-B952-4243-8249-B66442262A45}"/>
                </a:ext>
              </a:extLst>
            </p:cNvPr>
            <p:cNvSpPr/>
            <p:nvPr/>
          </p:nvSpPr>
          <p:spPr>
            <a:xfrm rot="5400000">
              <a:off x="2676315" y="2393301"/>
              <a:ext cx="453313" cy="2374976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200"/>
                </a:lnSpc>
              </a:pPr>
              <a:endParaRPr lang="de-DE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xmlns="" id="{4B0848FC-41DE-444F-8DBC-C70F9E0D767D}"/>
                </a:ext>
              </a:extLst>
            </p:cNvPr>
            <p:cNvSpPr/>
            <p:nvPr/>
          </p:nvSpPr>
          <p:spPr>
            <a:xfrm rot="5400000">
              <a:off x="4767093" y="2705087"/>
              <a:ext cx="453313" cy="1751406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200"/>
                </a:lnSpc>
              </a:pPr>
              <a:endParaRPr lang="de-DE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xmlns="" id="{45A68359-B710-4A45-991A-3AFFC4E2C3D4}"/>
                </a:ext>
              </a:extLst>
            </p:cNvPr>
            <p:cNvSpPr/>
            <p:nvPr/>
          </p:nvSpPr>
          <p:spPr>
            <a:xfrm rot="5400000">
              <a:off x="6848988" y="2419022"/>
              <a:ext cx="453313" cy="2323539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200"/>
                </a:lnSpc>
              </a:pPr>
              <a:endParaRPr lang="de-DE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xmlns="" id="{14351488-0D2D-490A-9D85-F4615C43038B}"/>
                </a:ext>
              </a:extLst>
            </p:cNvPr>
            <p:cNvSpPr/>
            <p:nvPr/>
          </p:nvSpPr>
          <p:spPr>
            <a:xfrm rot="5400000">
              <a:off x="2479989" y="3083775"/>
              <a:ext cx="453313" cy="1982323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200"/>
                </a:lnSpc>
              </a:pPr>
              <a:endParaRPr lang="de-DE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xmlns="" id="{5A86A5CB-36E0-4DB7-9E1A-91394A88C73D}"/>
                </a:ext>
              </a:extLst>
            </p:cNvPr>
            <p:cNvSpPr/>
            <p:nvPr/>
          </p:nvSpPr>
          <p:spPr>
            <a:xfrm rot="5400000">
              <a:off x="4732577" y="2851548"/>
              <a:ext cx="453313" cy="2446779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200"/>
                </a:lnSpc>
              </a:pPr>
              <a:endParaRPr lang="de-DE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xmlns="" id="{DF965A9F-FA08-4A38-BB12-C76D06C8B1C1}"/>
                </a:ext>
              </a:extLst>
            </p:cNvPr>
            <p:cNvSpPr/>
            <p:nvPr/>
          </p:nvSpPr>
          <p:spPr>
            <a:xfrm rot="5400000">
              <a:off x="7002379" y="3066567"/>
              <a:ext cx="453313" cy="2016753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200"/>
                </a:lnSpc>
              </a:pPr>
              <a:endParaRPr lang="de-DE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xmlns="" id="{C028B548-B9F3-4329-ACE5-CF8DC727022F}"/>
                </a:ext>
              </a:extLst>
            </p:cNvPr>
            <p:cNvSpPr/>
            <p:nvPr/>
          </p:nvSpPr>
          <p:spPr>
            <a:xfrm rot="5400000">
              <a:off x="2479989" y="4107504"/>
              <a:ext cx="453313" cy="1982323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200"/>
                </a:lnSpc>
              </a:pPr>
              <a:endParaRPr lang="de-DE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xmlns="" id="{AB990CEC-1E93-45B0-BBFB-5B1600DB5EB2}"/>
                </a:ext>
              </a:extLst>
            </p:cNvPr>
            <p:cNvSpPr/>
            <p:nvPr/>
          </p:nvSpPr>
          <p:spPr>
            <a:xfrm rot="5400000">
              <a:off x="4850232" y="3757626"/>
              <a:ext cx="453313" cy="2682084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200"/>
                </a:lnSpc>
              </a:pPr>
              <a:endParaRPr lang="de-DE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xmlns="" id="{E4922063-C00E-4455-8B49-8F50FEFCAF74}"/>
                </a:ext>
              </a:extLst>
            </p:cNvPr>
            <p:cNvSpPr/>
            <p:nvPr/>
          </p:nvSpPr>
          <p:spPr>
            <a:xfrm rot="5400000">
              <a:off x="7118768" y="4206680"/>
              <a:ext cx="453313" cy="1783978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200"/>
                </a:lnSpc>
              </a:pPr>
              <a:endParaRPr lang="de-DE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xmlns="" id="{23CD9662-E12F-4869-9B3D-457B01EE0408}"/>
                </a:ext>
              </a:extLst>
            </p:cNvPr>
            <p:cNvSpPr/>
            <p:nvPr/>
          </p:nvSpPr>
          <p:spPr>
            <a:xfrm rot="5400000">
              <a:off x="2676315" y="4401021"/>
              <a:ext cx="453313" cy="2374976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200"/>
                </a:lnSpc>
              </a:pPr>
              <a:endParaRPr lang="de-DE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xmlns="" id="{EBE114C6-1628-4440-941D-484B2AE96306}"/>
                </a:ext>
              </a:extLst>
            </p:cNvPr>
            <p:cNvSpPr/>
            <p:nvPr/>
          </p:nvSpPr>
          <p:spPr>
            <a:xfrm rot="5400000">
              <a:off x="4767093" y="4712807"/>
              <a:ext cx="453313" cy="1751406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200"/>
                </a:lnSpc>
              </a:pPr>
              <a:endParaRPr lang="de-DE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xmlns="" id="{18C9A36A-CC8B-4044-9D69-A51DEC5D7A0E}"/>
                </a:ext>
              </a:extLst>
            </p:cNvPr>
            <p:cNvSpPr/>
            <p:nvPr/>
          </p:nvSpPr>
          <p:spPr>
            <a:xfrm rot="5400000">
              <a:off x="6848988" y="4426742"/>
              <a:ext cx="453313" cy="2323539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200"/>
                </a:lnSpc>
              </a:pPr>
              <a:endParaRPr lang="de-DE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xmlns="" id="{54A9916D-EF77-49BC-A5B9-B17A6C989FC2}"/>
                </a:ext>
              </a:extLst>
            </p:cNvPr>
            <p:cNvSpPr/>
            <p:nvPr/>
          </p:nvSpPr>
          <p:spPr>
            <a:xfrm rot="5400000">
              <a:off x="2479989" y="5091495"/>
              <a:ext cx="453313" cy="1982323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200"/>
                </a:lnSpc>
              </a:pPr>
              <a:endParaRPr lang="de-DE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xmlns="" id="{7BE2679C-0AD7-43BA-A1FD-DF4E70CFC4B2}"/>
                </a:ext>
              </a:extLst>
            </p:cNvPr>
            <p:cNvSpPr/>
            <p:nvPr/>
          </p:nvSpPr>
          <p:spPr>
            <a:xfrm rot="5400000">
              <a:off x="4732577" y="4859268"/>
              <a:ext cx="453313" cy="2446779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200"/>
                </a:lnSpc>
              </a:pPr>
              <a:endParaRPr lang="de-DE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xmlns="" id="{C521437E-1684-415F-A166-8C8CA6767BCE}"/>
                </a:ext>
              </a:extLst>
            </p:cNvPr>
            <p:cNvSpPr/>
            <p:nvPr/>
          </p:nvSpPr>
          <p:spPr>
            <a:xfrm rot="5400000">
              <a:off x="7002379" y="5074287"/>
              <a:ext cx="453313" cy="2016753"/>
            </a:xfrm>
            <a:prstGeom prst="cube">
              <a:avLst>
                <a:gd name="adj" fmla="val 7475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200"/>
                </a:lnSpc>
              </a:pPr>
              <a:endParaRPr lang="de-DE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5" name="Gleichschenkliges Dreieck 114">
              <a:extLst>
                <a:ext uri="{FF2B5EF4-FFF2-40B4-BE49-F238E27FC236}">
                  <a16:creationId xmlns:a16="http://schemas.microsoft.com/office/drawing/2014/main" xmlns="" id="{6E0A11E1-774E-4869-A192-7C58B7460F10}"/>
                </a:ext>
              </a:extLst>
            </p:cNvPr>
            <p:cNvSpPr/>
            <p:nvPr/>
          </p:nvSpPr>
          <p:spPr>
            <a:xfrm>
              <a:off x="945323" y="1278295"/>
              <a:ext cx="7272808" cy="965554"/>
            </a:xfrm>
            <a:prstGeom prst="triangle">
              <a:avLst>
                <a:gd name="adj" fmla="val 49562"/>
              </a:avLst>
            </a:prstGeom>
            <a:solidFill>
              <a:srgbClr val="B9CDE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de-DE" dirty="0"/>
            </a:p>
          </p:txBody>
        </p:sp>
        <p:sp>
          <p:nvSpPr>
            <p:cNvPr id="116" name="Parallelogramm 115">
              <a:extLst>
                <a:ext uri="{FF2B5EF4-FFF2-40B4-BE49-F238E27FC236}">
                  <a16:creationId xmlns:a16="http://schemas.microsoft.com/office/drawing/2014/main" xmlns="" id="{6D0BD24B-59F1-4FAD-9B4F-4466F943766D}"/>
                </a:ext>
              </a:extLst>
            </p:cNvPr>
            <p:cNvSpPr/>
            <p:nvPr/>
          </p:nvSpPr>
          <p:spPr>
            <a:xfrm flipH="1">
              <a:off x="945321" y="2243849"/>
              <a:ext cx="7308000" cy="45719"/>
            </a:xfrm>
            <a:prstGeom prst="parallelogram">
              <a:avLst>
                <a:gd name="adj" fmla="val 86873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xmlns="" id="{77CF987D-2467-4768-9498-7F268DA612A5}"/>
              </a:ext>
            </a:extLst>
          </p:cNvPr>
          <p:cNvGrpSpPr/>
          <p:nvPr/>
        </p:nvGrpSpPr>
        <p:grpSpPr>
          <a:xfrm>
            <a:off x="971600" y="2359503"/>
            <a:ext cx="705276" cy="1942093"/>
            <a:chOff x="997877" y="2175396"/>
            <a:chExt cx="705276" cy="1942093"/>
          </a:xfrm>
        </p:grpSpPr>
        <p:sp>
          <p:nvSpPr>
            <p:cNvPr id="186" name="Cube 185">
              <a:extLst>
                <a:ext uri="{FF2B5EF4-FFF2-40B4-BE49-F238E27FC236}">
                  <a16:creationId xmlns:a16="http://schemas.microsoft.com/office/drawing/2014/main" xmlns="" id="{770EC5F0-8F70-4BB9-AC81-394B64610C72}"/>
                </a:ext>
              </a:extLst>
            </p:cNvPr>
            <p:cNvSpPr/>
            <p:nvPr/>
          </p:nvSpPr>
          <p:spPr>
            <a:xfrm rot="5400000">
              <a:off x="379469" y="2793805"/>
              <a:ext cx="1942092" cy="705276"/>
            </a:xfrm>
            <a:prstGeom prst="cube">
              <a:avLst>
                <a:gd name="adj" fmla="val 7475"/>
              </a:avLst>
            </a:prstGeom>
            <a:solidFill>
              <a:srgbClr val="2A6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lnSpc>
                  <a:spcPts val="1800"/>
                </a:lnSpc>
              </a:pPr>
              <a:endParaRPr lang="de-DE" b="1" dirty="0"/>
            </a:p>
          </p:txBody>
        </p:sp>
        <p:sp>
          <p:nvSpPr>
            <p:cNvPr id="187" name="Textfeld 186">
              <a:extLst>
                <a:ext uri="{FF2B5EF4-FFF2-40B4-BE49-F238E27FC236}">
                  <a16:creationId xmlns:a16="http://schemas.microsoft.com/office/drawing/2014/main" xmlns="" id="{E81A05B8-2139-4BC9-A23F-B76485D20D78}"/>
                </a:ext>
              </a:extLst>
            </p:cNvPr>
            <p:cNvSpPr txBox="1"/>
            <p:nvPr/>
          </p:nvSpPr>
          <p:spPr>
            <a:xfrm rot="16200000">
              <a:off x="357355" y="2936448"/>
              <a:ext cx="1942092" cy="4199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de-DE" b="1" dirty="0">
                  <a:solidFill>
                    <a:schemeClr val="bg1"/>
                  </a:solidFill>
                </a:rPr>
                <a:t>Research </a:t>
              </a:r>
              <a:r>
                <a:rPr lang="de-DE" b="1" dirty="0" err="1">
                  <a:solidFill>
                    <a:schemeClr val="bg1"/>
                  </a:solidFill>
                </a:rPr>
                <a:t>Cooperations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8" name="Gruppieren 187">
            <a:extLst>
              <a:ext uri="{FF2B5EF4-FFF2-40B4-BE49-F238E27FC236}">
                <a16:creationId xmlns:a16="http://schemas.microsoft.com/office/drawing/2014/main" xmlns="" id="{77324783-1C62-4A50-AE9E-5B828081D0E9}"/>
              </a:ext>
            </a:extLst>
          </p:cNvPr>
          <p:cNvGrpSpPr/>
          <p:nvPr/>
        </p:nvGrpSpPr>
        <p:grpSpPr>
          <a:xfrm>
            <a:off x="971598" y="4382927"/>
            <a:ext cx="705277" cy="1926388"/>
            <a:chOff x="997875" y="4198820"/>
            <a:chExt cx="705277" cy="1926388"/>
          </a:xfrm>
        </p:grpSpPr>
        <p:sp>
          <p:nvSpPr>
            <p:cNvPr id="189" name="Cube 188">
              <a:extLst>
                <a:ext uri="{FF2B5EF4-FFF2-40B4-BE49-F238E27FC236}">
                  <a16:creationId xmlns:a16="http://schemas.microsoft.com/office/drawing/2014/main" xmlns="" id="{24EF87F0-BEE0-4029-A627-5A3FBEAAE812}"/>
                </a:ext>
              </a:extLst>
            </p:cNvPr>
            <p:cNvSpPr/>
            <p:nvPr/>
          </p:nvSpPr>
          <p:spPr>
            <a:xfrm rot="5400000">
              <a:off x="387320" y="4809375"/>
              <a:ext cx="1926388" cy="705277"/>
            </a:xfrm>
            <a:prstGeom prst="cube">
              <a:avLst>
                <a:gd name="adj" fmla="val 7475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1800"/>
                </a:lnSpc>
              </a:pP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90" name="Textfeld 189">
              <a:extLst>
                <a:ext uri="{FF2B5EF4-FFF2-40B4-BE49-F238E27FC236}">
                  <a16:creationId xmlns:a16="http://schemas.microsoft.com/office/drawing/2014/main" xmlns="" id="{3A5726D7-06C9-4B9C-ABDE-08642A8A1DB7}"/>
                </a:ext>
              </a:extLst>
            </p:cNvPr>
            <p:cNvSpPr txBox="1"/>
            <p:nvPr/>
          </p:nvSpPr>
          <p:spPr>
            <a:xfrm rot="16200000">
              <a:off x="401671" y="4941724"/>
              <a:ext cx="1883156" cy="4199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de-DE" b="1" dirty="0">
                  <a:solidFill>
                    <a:schemeClr val="bg1"/>
                  </a:solidFill>
                </a:rPr>
                <a:t>Cross-</a:t>
              </a:r>
              <a:r>
                <a:rPr lang="de-DE" b="1" dirty="0" err="1">
                  <a:solidFill>
                    <a:schemeClr val="bg1"/>
                  </a:solidFill>
                </a:rPr>
                <a:t>Sectional</a:t>
              </a:r>
              <a:r>
                <a:rPr lang="de-DE" b="1" dirty="0">
                  <a:solidFill>
                    <a:schemeClr val="bg1"/>
                  </a:solidFill>
                </a:rPr>
                <a:t> </a:t>
              </a:r>
              <a:br>
                <a:rPr lang="de-DE" b="1" dirty="0">
                  <a:solidFill>
                    <a:schemeClr val="bg1"/>
                  </a:solidFill>
                </a:rPr>
              </a:br>
              <a:r>
                <a:rPr lang="de-DE" b="1" dirty="0">
                  <a:solidFill>
                    <a:schemeClr val="bg1"/>
                  </a:solidFill>
                </a:rPr>
                <a:t>Tasks</a:t>
              </a:r>
            </a:p>
          </p:txBody>
        </p:sp>
      </p:grpSp>
      <p:sp>
        <p:nvSpPr>
          <p:cNvPr id="191" name="Cube 190">
            <a:extLst>
              <a:ext uri="{FF2B5EF4-FFF2-40B4-BE49-F238E27FC236}">
                <a16:creationId xmlns:a16="http://schemas.microsoft.com/office/drawing/2014/main" xmlns="" id="{B3FFA106-72BF-46B9-A231-ED891EB4FD0A}"/>
              </a:ext>
            </a:extLst>
          </p:cNvPr>
          <p:cNvSpPr/>
          <p:nvPr/>
        </p:nvSpPr>
        <p:spPr>
          <a:xfrm rot="5400000">
            <a:off x="2564879" y="1519047"/>
            <a:ext cx="453313" cy="2152104"/>
          </a:xfrm>
          <a:prstGeom prst="cube">
            <a:avLst>
              <a:gd name="adj" fmla="val 7475"/>
            </a:avLst>
          </a:prstGeom>
          <a:solidFill>
            <a:srgbClr val="2A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800"/>
              </a:lnSpc>
            </a:pPr>
            <a:r>
              <a:rPr lang="de-DE" sz="1600" b="1" dirty="0"/>
              <a:t>Food &amp; Human </a:t>
            </a:r>
            <a:r>
              <a:rPr lang="de-DE" sz="1600" b="1" dirty="0" err="1"/>
              <a:t>Safety</a:t>
            </a:r>
            <a:r>
              <a:rPr lang="de-DE" sz="1600" b="1" dirty="0"/>
              <a:t> </a:t>
            </a:r>
          </a:p>
        </p:txBody>
      </p:sp>
      <p:sp>
        <p:nvSpPr>
          <p:cNvPr id="192" name="Cube 191">
            <a:extLst>
              <a:ext uri="{FF2B5EF4-FFF2-40B4-BE49-F238E27FC236}">
                <a16:creationId xmlns:a16="http://schemas.microsoft.com/office/drawing/2014/main" xmlns="" id="{46233CBE-90DF-4F59-9CEC-19BAA4DC6045}"/>
              </a:ext>
            </a:extLst>
          </p:cNvPr>
          <p:cNvSpPr/>
          <p:nvPr/>
        </p:nvSpPr>
        <p:spPr>
          <a:xfrm rot="5400000">
            <a:off x="4749792" y="1519048"/>
            <a:ext cx="453313" cy="2152104"/>
          </a:xfrm>
          <a:prstGeom prst="cube">
            <a:avLst>
              <a:gd name="adj" fmla="val 7475"/>
            </a:avLst>
          </a:prstGeom>
          <a:solidFill>
            <a:srgbClr val="2A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b="1" dirty="0"/>
              <a:t>Global Chains</a:t>
            </a:r>
          </a:p>
        </p:txBody>
      </p:sp>
      <p:sp>
        <p:nvSpPr>
          <p:cNvPr id="193" name="Cube 192">
            <a:extLst>
              <a:ext uri="{FF2B5EF4-FFF2-40B4-BE49-F238E27FC236}">
                <a16:creationId xmlns:a16="http://schemas.microsoft.com/office/drawing/2014/main" xmlns="" id="{7B2BEFDA-4CB4-427A-B144-DD8BBDC00591}"/>
              </a:ext>
            </a:extLst>
          </p:cNvPr>
          <p:cNvSpPr/>
          <p:nvPr/>
        </p:nvSpPr>
        <p:spPr>
          <a:xfrm rot="5400000">
            <a:off x="6934705" y="1519050"/>
            <a:ext cx="453313" cy="2152104"/>
          </a:xfrm>
          <a:prstGeom prst="cube">
            <a:avLst>
              <a:gd name="adj" fmla="val 7475"/>
            </a:avLst>
          </a:prstGeom>
          <a:solidFill>
            <a:srgbClr val="2A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b="1" dirty="0"/>
              <a:t>QM in Food Chains</a:t>
            </a:r>
          </a:p>
        </p:txBody>
      </p:sp>
      <p:sp>
        <p:nvSpPr>
          <p:cNvPr id="194" name="Cube 193">
            <a:extLst>
              <a:ext uri="{FF2B5EF4-FFF2-40B4-BE49-F238E27FC236}">
                <a16:creationId xmlns:a16="http://schemas.microsoft.com/office/drawing/2014/main" xmlns="" id="{379CC29A-6C44-463D-87D5-736CECDA8672}"/>
              </a:ext>
            </a:extLst>
          </p:cNvPr>
          <p:cNvSpPr/>
          <p:nvPr/>
        </p:nvSpPr>
        <p:spPr>
          <a:xfrm rot="5400000">
            <a:off x="2564878" y="3529561"/>
            <a:ext cx="453313" cy="2152104"/>
          </a:xfrm>
          <a:prstGeom prst="cube">
            <a:avLst>
              <a:gd name="adj" fmla="val 7475"/>
            </a:avLst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400"/>
              </a:lnSpc>
            </a:pPr>
            <a:r>
              <a:rPr lang="de-DE" sz="1400" b="1" dirty="0">
                <a:solidFill>
                  <a:schemeClr val="bg1"/>
                </a:solidFill>
              </a:rPr>
              <a:t>Cross-</a:t>
            </a:r>
            <a:r>
              <a:rPr lang="de-DE" sz="1400" b="1" dirty="0" err="1">
                <a:solidFill>
                  <a:schemeClr val="bg1"/>
                </a:solidFill>
              </a:rPr>
              <a:t>Faculty</a:t>
            </a:r>
            <a:r>
              <a:rPr lang="de-DE" sz="1400" b="1" dirty="0">
                <a:solidFill>
                  <a:schemeClr val="bg1"/>
                </a:solidFill>
              </a:rPr>
              <a:t> Partnership </a:t>
            </a:r>
            <a:r>
              <a:rPr lang="de-DE" sz="1400" b="1" dirty="0" err="1">
                <a:solidFill>
                  <a:schemeClr val="bg1"/>
                </a:solidFill>
              </a:rPr>
              <a:t>for</a:t>
            </a:r>
            <a:r>
              <a:rPr lang="de-DE" sz="1400" b="1" dirty="0">
                <a:solidFill>
                  <a:schemeClr val="bg1"/>
                </a:solidFill>
              </a:rPr>
              <a:t> Education &amp; Training </a:t>
            </a:r>
          </a:p>
        </p:txBody>
      </p:sp>
      <p:sp>
        <p:nvSpPr>
          <p:cNvPr id="195" name="Cube 194">
            <a:extLst>
              <a:ext uri="{FF2B5EF4-FFF2-40B4-BE49-F238E27FC236}">
                <a16:creationId xmlns:a16="http://schemas.microsoft.com/office/drawing/2014/main" xmlns="" id="{99644A39-12E7-4A26-8690-103BB074BC92}"/>
              </a:ext>
            </a:extLst>
          </p:cNvPr>
          <p:cNvSpPr/>
          <p:nvPr/>
        </p:nvSpPr>
        <p:spPr>
          <a:xfrm rot="5400000">
            <a:off x="4749791" y="3529562"/>
            <a:ext cx="453313" cy="2152104"/>
          </a:xfrm>
          <a:prstGeom prst="cube">
            <a:avLst>
              <a:gd name="adj" fmla="val 7475"/>
            </a:avLst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400"/>
              </a:lnSpc>
            </a:pPr>
            <a:r>
              <a:rPr lang="de-DE" sz="1400" b="1" dirty="0">
                <a:solidFill>
                  <a:schemeClr val="bg1"/>
                </a:solidFill>
              </a:rPr>
              <a:t>Construction </a:t>
            </a:r>
            <a:r>
              <a:rPr lang="de-DE" sz="1400" b="1" dirty="0" err="1">
                <a:solidFill>
                  <a:schemeClr val="bg1"/>
                </a:solidFill>
              </a:rPr>
              <a:t>of</a:t>
            </a:r>
            <a:r>
              <a:rPr lang="de-DE" sz="1400" b="1" dirty="0">
                <a:solidFill>
                  <a:schemeClr val="bg1"/>
                </a:solidFill>
              </a:rPr>
              <a:t>  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Joint Projects</a:t>
            </a:r>
          </a:p>
        </p:txBody>
      </p:sp>
      <p:sp>
        <p:nvSpPr>
          <p:cNvPr id="196" name="Cube 195">
            <a:extLst>
              <a:ext uri="{FF2B5EF4-FFF2-40B4-BE49-F238E27FC236}">
                <a16:creationId xmlns:a16="http://schemas.microsoft.com/office/drawing/2014/main" xmlns="" id="{3E43DC41-4092-4A95-A387-1B2D2305BD38}"/>
              </a:ext>
            </a:extLst>
          </p:cNvPr>
          <p:cNvSpPr/>
          <p:nvPr/>
        </p:nvSpPr>
        <p:spPr>
          <a:xfrm rot="5400000">
            <a:off x="6934704" y="3529564"/>
            <a:ext cx="453313" cy="2152104"/>
          </a:xfrm>
          <a:prstGeom prst="cube">
            <a:avLst>
              <a:gd name="adj" fmla="val 7475"/>
            </a:avLst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400"/>
              </a:lnSpc>
            </a:pPr>
            <a:r>
              <a:rPr lang="de-DE" sz="1400" b="1" dirty="0">
                <a:solidFill>
                  <a:schemeClr val="bg1"/>
                </a:solidFill>
              </a:rPr>
              <a:t>Management </a:t>
            </a:r>
            <a:r>
              <a:rPr lang="de-DE" sz="1400" b="1" dirty="0" err="1">
                <a:solidFill>
                  <a:schemeClr val="bg1"/>
                </a:solidFill>
              </a:rPr>
              <a:t>of</a:t>
            </a:r>
            <a:r>
              <a:rPr lang="de-DE" sz="1400" b="1" dirty="0">
                <a:solidFill>
                  <a:schemeClr val="bg1"/>
                </a:solidFill>
              </a:rPr>
              <a:t/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Joint Projects</a:t>
            </a:r>
          </a:p>
        </p:txBody>
      </p:sp>
      <p:sp>
        <p:nvSpPr>
          <p:cNvPr id="197" name="Cube 196">
            <a:extLst>
              <a:ext uri="{FF2B5EF4-FFF2-40B4-BE49-F238E27FC236}">
                <a16:creationId xmlns:a16="http://schemas.microsoft.com/office/drawing/2014/main" xmlns="" id="{8BCCE535-E699-4741-980D-0977A851CB15}"/>
              </a:ext>
            </a:extLst>
          </p:cNvPr>
          <p:cNvSpPr/>
          <p:nvPr/>
        </p:nvSpPr>
        <p:spPr>
          <a:xfrm rot="5400000">
            <a:off x="2479989" y="2099784"/>
            <a:ext cx="453313" cy="1982323"/>
          </a:xfrm>
          <a:prstGeom prst="cube">
            <a:avLst>
              <a:gd name="adj" fmla="val 7475"/>
            </a:avLst>
          </a:prstGeom>
          <a:solidFill>
            <a:srgbClr val="D1D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200"/>
              </a:lnSpc>
            </a:pP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Prevention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Zoonosis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de-DE" sz="13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Emerging </a:t>
            </a: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Diseases</a:t>
            </a:r>
            <a:endParaRPr lang="de-DE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8" name="Cube 197">
            <a:extLst>
              <a:ext uri="{FF2B5EF4-FFF2-40B4-BE49-F238E27FC236}">
                <a16:creationId xmlns:a16="http://schemas.microsoft.com/office/drawing/2014/main" xmlns="" id="{964A1DA4-3610-4E3C-8138-7E4BD595CC87}"/>
              </a:ext>
            </a:extLst>
          </p:cNvPr>
          <p:cNvSpPr/>
          <p:nvPr/>
        </p:nvSpPr>
        <p:spPr>
          <a:xfrm rot="5400000">
            <a:off x="4850232" y="1749906"/>
            <a:ext cx="453313" cy="2682084"/>
          </a:xfrm>
          <a:prstGeom prst="cube">
            <a:avLst>
              <a:gd name="adj" fmla="val 7475"/>
            </a:avLst>
          </a:prstGeom>
          <a:solidFill>
            <a:srgbClr val="D1D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200"/>
              </a:lnSpc>
            </a:pP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New Approach </a:t>
            </a: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Stimulate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Sustainable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Development </a:t>
            </a:r>
          </a:p>
        </p:txBody>
      </p:sp>
      <p:sp>
        <p:nvSpPr>
          <p:cNvPr id="199" name="Cube 198">
            <a:extLst>
              <a:ext uri="{FF2B5EF4-FFF2-40B4-BE49-F238E27FC236}">
                <a16:creationId xmlns:a16="http://schemas.microsoft.com/office/drawing/2014/main" xmlns="" id="{F3DFAE33-C318-40C7-9CE0-B0E18113E27D}"/>
              </a:ext>
            </a:extLst>
          </p:cNvPr>
          <p:cNvSpPr/>
          <p:nvPr/>
        </p:nvSpPr>
        <p:spPr>
          <a:xfrm rot="5400000">
            <a:off x="7118768" y="2198960"/>
            <a:ext cx="453313" cy="1783978"/>
          </a:xfrm>
          <a:prstGeom prst="cube">
            <a:avLst>
              <a:gd name="adj" fmla="val 7475"/>
            </a:avLst>
          </a:prstGeom>
          <a:solidFill>
            <a:srgbClr val="D1D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200"/>
              </a:lnSpc>
            </a:pP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Risk Management</a:t>
            </a:r>
          </a:p>
        </p:txBody>
      </p:sp>
      <p:sp>
        <p:nvSpPr>
          <p:cNvPr id="200" name="Cube 199">
            <a:extLst>
              <a:ext uri="{FF2B5EF4-FFF2-40B4-BE49-F238E27FC236}">
                <a16:creationId xmlns:a16="http://schemas.microsoft.com/office/drawing/2014/main" xmlns="" id="{EF0CA366-C84C-4A7A-9211-51E2B0F9A0AF}"/>
              </a:ext>
            </a:extLst>
          </p:cNvPr>
          <p:cNvSpPr/>
          <p:nvPr/>
        </p:nvSpPr>
        <p:spPr>
          <a:xfrm rot="5400000">
            <a:off x="2676315" y="2393301"/>
            <a:ext cx="453313" cy="2374976"/>
          </a:xfrm>
          <a:prstGeom prst="cube">
            <a:avLst>
              <a:gd name="adj" fmla="val 7475"/>
            </a:avLst>
          </a:prstGeom>
          <a:solidFill>
            <a:srgbClr val="D1D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200"/>
              </a:lnSpc>
            </a:pP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One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Health</a:t>
            </a:r>
          </a:p>
        </p:txBody>
      </p:sp>
      <p:sp>
        <p:nvSpPr>
          <p:cNvPr id="201" name="Cube 200">
            <a:extLst>
              <a:ext uri="{FF2B5EF4-FFF2-40B4-BE49-F238E27FC236}">
                <a16:creationId xmlns:a16="http://schemas.microsoft.com/office/drawing/2014/main" xmlns="" id="{6DBB67EF-87B7-4CEB-8B36-9B5F765ECBDF}"/>
              </a:ext>
            </a:extLst>
          </p:cNvPr>
          <p:cNvSpPr/>
          <p:nvPr/>
        </p:nvSpPr>
        <p:spPr>
          <a:xfrm rot="5400000">
            <a:off x="4767093" y="2705087"/>
            <a:ext cx="453313" cy="1751406"/>
          </a:xfrm>
          <a:prstGeom prst="cube">
            <a:avLst>
              <a:gd name="adj" fmla="val 7475"/>
            </a:avLst>
          </a:prstGeom>
          <a:solidFill>
            <a:srgbClr val="D1D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200"/>
              </a:lnSpc>
            </a:pP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Crisis Management</a:t>
            </a:r>
          </a:p>
        </p:txBody>
      </p:sp>
      <p:sp>
        <p:nvSpPr>
          <p:cNvPr id="202" name="Cube 201">
            <a:extLst>
              <a:ext uri="{FF2B5EF4-FFF2-40B4-BE49-F238E27FC236}">
                <a16:creationId xmlns:a16="http://schemas.microsoft.com/office/drawing/2014/main" xmlns="" id="{831002E9-295E-4A05-A945-FCBEE7DD7B1F}"/>
              </a:ext>
            </a:extLst>
          </p:cNvPr>
          <p:cNvSpPr/>
          <p:nvPr/>
        </p:nvSpPr>
        <p:spPr>
          <a:xfrm rot="5400000">
            <a:off x="6848988" y="2419022"/>
            <a:ext cx="453313" cy="2323539"/>
          </a:xfrm>
          <a:prstGeom prst="cube">
            <a:avLst>
              <a:gd name="adj" fmla="val 7475"/>
            </a:avLst>
          </a:prstGeom>
          <a:solidFill>
            <a:srgbClr val="D1D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200"/>
              </a:lnSpc>
            </a:pP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Data Base </a:t>
            </a: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Early </a:t>
            </a:r>
            <a:br>
              <a:rPr lang="de-DE" sz="13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Warning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Systems</a:t>
            </a:r>
          </a:p>
        </p:txBody>
      </p:sp>
      <p:sp>
        <p:nvSpPr>
          <p:cNvPr id="203" name="Cube 202">
            <a:extLst>
              <a:ext uri="{FF2B5EF4-FFF2-40B4-BE49-F238E27FC236}">
                <a16:creationId xmlns:a16="http://schemas.microsoft.com/office/drawing/2014/main" xmlns="" id="{B702373D-B4F5-4BCF-9591-FAF61E97DC0D}"/>
              </a:ext>
            </a:extLst>
          </p:cNvPr>
          <p:cNvSpPr/>
          <p:nvPr/>
        </p:nvSpPr>
        <p:spPr>
          <a:xfrm rot="5400000">
            <a:off x="2479989" y="3083775"/>
            <a:ext cx="453313" cy="1982323"/>
          </a:xfrm>
          <a:prstGeom prst="cube">
            <a:avLst>
              <a:gd name="adj" fmla="val 7475"/>
            </a:avLst>
          </a:prstGeom>
          <a:solidFill>
            <a:srgbClr val="D1D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200"/>
              </a:lnSpc>
            </a:pP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Cold Chain and </a:t>
            </a: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Waste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Management</a:t>
            </a:r>
          </a:p>
        </p:txBody>
      </p:sp>
      <p:sp>
        <p:nvSpPr>
          <p:cNvPr id="204" name="Cube 203">
            <a:extLst>
              <a:ext uri="{FF2B5EF4-FFF2-40B4-BE49-F238E27FC236}">
                <a16:creationId xmlns:a16="http://schemas.microsoft.com/office/drawing/2014/main" xmlns="" id="{4A9A0601-84CB-4C61-860A-2EF24C1A6D18}"/>
              </a:ext>
            </a:extLst>
          </p:cNvPr>
          <p:cNvSpPr/>
          <p:nvPr/>
        </p:nvSpPr>
        <p:spPr>
          <a:xfrm rot="5400000">
            <a:off x="4732577" y="2851548"/>
            <a:ext cx="453313" cy="2446779"/>
          </a:xfrm>
          <a:prstGeom prst="cube">
            <a:avLst>
              <a:gd name="adj" fmla="val 7475"/>
            </a:avLst>
          </a:prstGeom>
          <a:solidFill>
            <a:srgbClr val="D1D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200"/>
              </a:lnSpc>
            </a:pP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Invention and Innovation</a:t>
            </a:r>
          </a:p>
        </p:txBody>
      </p:sp>
      <p:sp>
        <p:nvSpPr>
          <p:cNvPr id="205" name="Cube 204">
            <a:extLst>
              <a:ext uri="{FF2B5EF4-FFF2-40B4-BE49-F238E27FC236}">
                <a16:creationId xmlns:a16="http://schemas.microsoft.com/office/drawing/2014/main" xmlns="" id="{B55C5D6E-87F0-4325-AF13-8BA1E6ABD96E}"/>
              </a:ext>
            </a:extLst>
          </p:cNvPr>
          <p:cNvSpPr/>
          <p:nvPr/>
        </p:nvSpPr>
        <p:spPr>
          <a:xfrm rot="5400000">
            <a:off x="7002379" y="3066567"/>
            <a:ext cx="453313" cy="2016753"/>
          </a:xfrm>
          <a:prstGeom prst="cube">
            <a:avLst>
              <a:gd name="adj" fmla="val 7475"/>
            </a:avLst>
          </a:prstGeom>
          <a:solidFill>
            <a:srgbClr val="D1D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200"/>
              </a:lnSpc>
            </a:pP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Integrated Management</a:t>
            </a:r>
          </a:p>
        </p:txBody>
      </p:sp>
      <p:sp>
        <p:nvSpPr>
          <p:cNvPr id="206" name="Cube 205">
            <a:extLst>
              <a:ext uri="{FF2B5EF4-FFF2-40B4-BE49-F238E27FC236}">
                <a16:creationId xmlns:a16="http://schemas.microsoft.com/office/drawing/2014/main" xmlns="" id="{605CBDC7-3569-45F3-B8A1-685FFA4E181D}"/>
              </a:ext>
            </a:extLst>
          </p:cNvPr>
          <p:cNvSpPr/>
          <p:nvPr/>
        </p:nvSpPr>
        <p:spPr>
          <a:xfrm rot="5400000">
            <a:off x="2479989" y="4107504"/>
            <a:ext cx="453313" cy="1982323"/>
          </a:xfrm>
          <a:prstGeom prst="cube">
            <a:avLst>
              <a:gd name="adj" fmla="val 7475"/>
            </a:avLst>
          </a:prstGeom>
          <a:solidFill>
            <a:srgbClr val="D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200"/>
              </a:lnSpc>
            </a:pP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Cooperative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Study </a:t>
            </a: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Courses</a:t>
            </a:r>
            <a:endParaRPr lang="de-DE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7" name="Cube 206">
            <a:extLst>
              <a:ext uri="{FF2B5EF4-FFF2-40B4-BE49-F238E27FC236}">
                <a16:creationId xmlns:a16="http://schemas.microsoft.com/office/drawing/2014/main" xmlns="" id="{37F66780-243E-47F4-86BC-A37C0FADEF53}"/>
              </a:ext>
            </a:extLst>
          </p:cNvPr>
          <p:cNvSpPr/>
          <p:nvPr/>
        </p:nvSpPr>
        <p:spPr>
          <a:xfrm rot="5400000">
            <a:off x="4850232" y="3757626"/>
            <a:ext cx="453313" cy="2682084"/>
          </a:xfrm>
          <a:prstGeom prst="cube">
            <a:avLst>
              <a:gd name="adj" fmla="val 7475"/>
            </a:avLst>
          </a:prstGeom>
          <a:solidFill>
            <a:srgbClr val="D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200"/>
              </a:lnSpc>
            </a:pP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Delegation Visits</a:t>
            </a:r>
          </a:p>
        </p:txBody>
      </p:sp>
      <p:sp>
        <p:nvSpPr>
          <p:cNvPr id="208" name="Cube 207">
            <a:extLst>
              <a:ext uri="{FF2B5EF4-FFF2-40B4-BE49-F238E27FC236}">
                <a16:creationId xmlns:a16="http://schemas.microsoft.com/office/drawing/2014/main" xmlns="" id="{7FF94D02-1FAC-4DC8-8405-99FBB9ECA760}"/>
              </a:ext>
            </a:extLst>
          </p:cNvPr>
          <p:cNvSpPr/>
          <p:nvPr/>
        </p:nvSpPr>
        <p:spPr>
          <a:xfrm rot="5400000">
            <a:off x="7118768" y="4206680"/>
            <a:ext cx="453313" cy="1783978"/>
          </a:xfrm>
          <a:prstGeom prst="cube">
            <a:avLst>
              <a:gd name="adj" fmla="val 7475"/>
            </a:avLst>
          </a:prstGeom>
          <a:solidFill>
            <a:srgbClr val="D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200"/>
              </a:lnSpc>
            </a:pP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PR </a:t>
            </a: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TUN EQA</a:t>
            </a:r>
          </a:p>
        </p:txBody>
      </p:sp>
      <p:sp>
        <p:nvSpPr>
          <p:cNvPr id="209" name="Cube 208">
            <a:extLst>
              <a:ext uri="{FF2B5EF4-FFF2-40B4-BE49-F238E27FC236}">
                <a16:creationId xmlns:a16="http://schemas.microsoft.com/office/drawing/2014/main" xmlns="" id="{9DDBBF53-7739-4D30-9453-149E2533E55A}"/>
              </a:ext>
            </a:extLst>
          </p:cNvPr>
          <p:cNvSpPr/>
          <p:nvPr/>
        </p:nvSpPr>
        <p:spPr>
          <a:xfrm rot="5400000">
            <a:off x="2676315" y="4401021"/>
            <a:ext cx="453313" cy="2374976"/>
          </a:xfrm>
          <a:prstGeom prst="cube">
            <a:avLst>
              <a:gd name="adj" fmla="val 7475"/>
            </a:avLst>
          </a:prstGeom>
          <a:solidFill>
            <a:srgbClr val="D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200"/>
              </a:lnSpc>
            </a:pP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Joint Summer Schools</a:t>
            </a:r>
          </a:p>
        </p:txBody>
      </p:sp>
      <p:sp>
        <p:nvSpPr>
          <p:cNvPr id="210" name="Cube 209">
            <a:extLst>
              <a:ext uri="{FF2B5EF4-FFF2-40B4-BE49-F238E27FC236}">
                <a16:creationId xmlns:a16="http://schemas.microsoft.com/office/drawing/2014/main" xmlns="" id="{C215F5AA-B5B4-4A0F-AD16-98B0F997C70B}"/>
              </a:ext>
            </a:extLst>
          </p:cNvPr>
          <p:cNvSpPr/>
          <p:nvPr/>
        </p:nvSpPr>
        <p:spPr>
          <a:xfrm rot="5400000">
            <a:off x="4767093" y="4712807"/>
            <a:ext cx="453313" cy="1751406"/>
          </a:xfrm>
          <a:prstGeom prst="cube">
            <a:avLst>
              <a:gd name="adj" fmla="val 7475"/>
            </a:avLst>
          </a:prstGeom>
          <a:solidFill>
            <a:srgbClr val="D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200"/>
              </a:lnSpc>
            </a:pP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Exchange </a:t>
            </a: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Trainers</a:t>
            </a:r>
          </a:p>
        </p:txBody>
      </p:sp>
      <p:sp>
        <p:nvSpPr>
          <p:cNvPr id="211" name="Cube 210">
            <a:extLst>
              <a:ext uri="{FF2B5EF4-FFF2-40B4-BE49-F238E27FC236}">
                <a16:creationId xmlns:a16="http://schemas.microsoft.com/office/drawing/2014/main" xmlns="" id="{5DE97E61-83DA-43F8-95F2-A9B7055084DE}"/>
              </a:ext>
            </a:extLst>
          </p:cNvPr>
          <p:cNvSpPr/>
          <p:nvPr/>
        </p:nvSpPr>
        <p:spPr>
          <a:xfrm rot="5400000">
            <a:off x="6848988" y="4426742"/>
            <a:ext cx="453313" cy="2323539"/>
          </a:xfrm>
          <a:prstGeom prst="cube">
            <a:avLst>
              <a:gd name="adj" fmla="val 7475"/>
            </a:avLst>
          </a:prstGeom>
          <a:solidFill>
            <a:srgbClr val="D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200"/>
              </a:lnSpc>
            </a:pP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Scientific Publications</a:t>
            </a:r>
          </a:p>
        </p:txBody>
      </p:sp>
      <p:sp>
        <p:nvSpPr>
          <p:cNvPr id="212" name="Cube 211">
            <a:extLst>
              <a:ext uri="{FF2B5EF4-FFF2-40B4-BE49-F238E27FC236}">
                <a16:creationId xmlns:a16="http://schemas.microsoft.com/office/drawing/2014/main" xmlns="" id="{627ADB29-5760-4805-945E-DE55A9BAF75E}"/>
              </a:ext>
            </a:extLst>
          </p:cNvPr>
          <p:cNvSpPr/>
          <p:nvPr/>
        </p:nvSpPr>
        <p:spPr>
          <a:xfrm rot="5400000">
            <a:off x="2479989" y="5091495"/>
            <a:ext cx="453313" cy="1982323"/>
          </a:xfrm>
          <a:prstGeom prst="cube">
            <a:avLst>
              <a:gd name="adj" fmla="val 7475"/>
            </a:avLst>
          </a:prstGeom>
          <a:solidFill>
            <a:srgbClr val="D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200"/>
              </a:lnSpc>
            </a:pP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Workshops</a:t>
            </a:r>
          </a:p>
        </p:txBody>
      </p:sp>
      <p:sp>
        <p:nvSpPr>
          <p:cNvPr id="213" name="Cube 212">
            <a:extLst>
              <a:ext uri="{FF2B5EF4-FFF2-40B4-BE49-F238E27FC236}">
                <a16:creationId xmlns:a16="http://schemas.microsoft.com/office/drawing/2014/main" xmlns="" id="{924A0EA2-AAEA-449B-B74F-4F10345CA37E}"/>
              </a:ext>
            </a:extLst>
          </p:cNvPr>
          <p:cNvSpPr/>
          <p:nvPr/>
        </p:nvSpPr>
        <p:spPr>
          <a:xfrm rot="5400000">
            <a:off x="4732577" y="4859268"/>
            <a:ext cx="453313" cy="2446779"/>
          </a:xfrm>
          <a:prstGeom prst="cube">
            <a:avLst>
              <a:gd name="adj" fmla="val 7475"/>
            </a:avLst>
          </a:prstGeom>
          <a:solidFill>
            <a:srgbClr val="D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200"/>
              </a:lnSpc>
            </a:pP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Strategy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Project Meetings</a:t>
            </a:r>
          </a:p>
        </p:txBody>
      </p:sp>
      <p:sp>
        <p:nvSpPr>
          <p:cNvPr id="214" name="Cube 213">
            <a:extLst>
              <a:ext uri="{FF2B5EF4-FFF2-40B4-BE49-F238E27FC236}">
                <a16:creationId xmlns:a16="http://schemas.microsoft.com/office/drawing/2014/main" xmlns="" id="{E478B2F0-32DC-4849-BCE8-A94F783291F6}"/>
              </a:ext>
            </a:extLst>
          </p:cNvPr>
          <p:cNvSpPr/>
          <p:nvPr/>
        </p:nvSpPr>
        <p:spPr>
          <a:xfrm rot="5400000">
            <a:off x="7002379" y="5074287"/>
            <a:ext cx="453313" cy="2016753"/>
          </a:xfrm>
          <a:prstGeom prst="cube">
            <a:avLst>
              <a:gd name="adj" fmla="val 7475"/>
            </a:avLst>
          </a:prstGeom>
          <a:solidFill>
            <a:srgbClr val="D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1200"/>
              </a:lnSpc>
            </a:pP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Coordination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de-DE" sz="1300" dirty="0">
                <a:solidFill>
                  <a:schemeClr val="accent1">
                    <a:lumMod val="50000"/>
                  </a:schemeClr>
                </a:solidFill>
              </a:rPr>
              <a:t> Joint Projects</a:t>
            </a:r>
          </a:p>
        </p:txBody>
      </p: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xmlns="" id="{043FCE0A-A94A-4C3B-B6E7-251EA93D0175}"/>
              </a:ext>
            </a:extLst>
          </p:cNvPr>
          <p:cNvGrpSpPr/>
          <p:nvPr/>
        </p:nvGrpSpPr>
        <p:grpSpPr>
          <a:xfrm>
            <a:off x="945321" y="1278295"/>
            <a:ext cx="7308000" cy="1011273"/>
            <a:chOff x="971598" y="1094188"/>
            <a:chExt cx="7308000" cy="1011273"/>
          </a:xfrm>
        </p:grpSpPr>
        <p:sp>
          <p:nvSpPr>
            <p:cNvPr id="216" name="Gleichschenkliges Dreieck 215">
              <a:extLst>
                <a:ext uri="{FF2B5EF4-FFF2-40B4-BE49-F238E27FC236}">
                  <a16:creationId xmlns:a16="http://schemas.microsoft.com/office/drawing/2014/main" xmlns="" id="{84B2A8C0-EC39-4FDC-BFAB-DDEFC577C732}"/>
                </a:ext>
              </a:extLst>
            </p:cNvPr>
            <p:cNvSpPr/>
            <p:nvPr/>
          </p:nvSpPr>
          <p:spPr>
            <a:xfrm>
              <a:off x="971600" y="1094188"/>
              <a:ext cx="7272808" cy="965554"/>
            </a:xfrm>
            <a:prstGeom prst="triangle">
              <a:avLst>
                <a:gd name="adj" fmla="val 49562"/>
              </a:avLst>
            </a:prstGeom>
            <a:solidFill>
              <a:srgbClr val="3276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de-DE" dirty="0"/>
            </a:p>
          </p:txBody>
        </p:sp>
        <p:sp>
          <p:nvSpPr>
            <p:cNvPr id="217" name="Textfeld 216">
              <a:extLst>
                <a:ext uri="{FF2B5EF4-FFF2-40B4-BE49-F238E27FC236}">
                  <a16:creationId xmlns:a16="http://schemas.microsoft.com/office/drawing/2014/main" xmlns="" id="{F9B19353-7DE6-4717-92F2-E5B2B686A51C}"/>
                </a:ext>
              </a:extLst>
            </p:cNvPr>
            <p:cNvSpPr txBox="1"/>
            <p:nvPr/>
          </p:nvSpPr>
          <p:spPr>
            <a:xfrm>
              <a:off x="2608191" y="1430371"/>
              <a:ext cx="3927617" cy="608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de-DE" sz="2000" b="1" dirty="0">
                  <a:solidFill>
                    <a:schemeClr val="bg1"/>
                  </a:solidFill>
                  <a:latin typeface="+mj-lt"/>
                </a:rPr>
                <a:t>Innovation </a:t>
              </a:r>
              <a:r>
                <a:rPr lang="de-DE" sz="2000" b="1" dirty="0" err="1">
                  <a:solidFill>
                    <a:schemeClr val="bg1"/>
                  </a:solidFill>
                  <a:latin typeface="+mj-lt"/>
                </a:rPr>
                <a:t>towards</a:t>
              </a:r>
              <a:r>
                <a:rPr lang="de-DE" sz="2000" b="1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de-DE" sz="2000" b="1" dirty="0">
                  <a:solidFill>
                    <a:schemeClr val="bg1"/>
                  </a:solidFill>
                  <a:latin typeface="+mj-lt"/>
                </a:rPr>
              </a:br>
              <a:r>
                <a:rPr lang="de-DE" sz="2000" b="1" dirty="0" err="1">
                  <a:solidFill>
                    <a:schemeClr val="bg1"/>
                  </a:solidFill>
                  <a:latin typeface="+mj-lt"/>
                </a:rPr>
                <a:t>sustainable</a:t>
              </a:r>
              <a:r>
                <a:rPr lang="de-DE" sz="2000" b="1" dirty="0">
                  <a:solidFill>
                    <a:schemeClr val="bg1"/>
                  </a:solidFill>
                  <a:latin typeface="+mj-lt"/>
                </a:rPr>
                <a:t> Food &amp; Human </a:t>
              </a:r>
              <a:r>
                <a:rPr lang="de-DE" sz="2000" b="1" dirty="0" err="1">
                  <a:solidFill>
                    <a:schemeClr val="bg1"/>
                  </a:solidFill>
                  <a:latin typeface="+mj-lt"/>
                </a:rPr>
                <a:t>Safety</a:t>
              </a:r>
              <a:r>
                <a:rPr lang="de-DE" sz="2000" b="1" dirty="0">
                  <a:solidFill>
                    <a:schemeClr val="bg1"/>
                  </a:solidFill>
                  <a:latin typeface="+mj-lt"/>
                </a:rPr>
                <a:t> </a:t>
              </a:r>
            </a:p>
          </p:txBody>
        </p:sp>
        <p:sp>
          <p:nvSpPr>
            <p:cNvPr id="218" name="Parallelogramm 217">
              <a:extLst>
                <a:ext uri="{FF2B5EF4-FFF2-40B4-BE49-F238E27FC236}">
                  <a16:creationId xmlns:a16="http://schemas.microsoft.com/office/drawing/2014/main" xmlns="" id="{C719F32E-4D26-4508-99A6-AF5B621D8544}"/>
                </a:ext>
              </a:extLst>
            </p:cNvPr>
            <p:cNvSpPr/>
            <p:nvPr/>
          </p:nvSpPr>
          <p:spPr>
            <a:xfrm flipH="1">
              <a:off x="971598" y="2059742"/>
              <a:ext cx="7308000" cy="45719"/>
            </a:xfrm>
            <a:prstGeom prst="parallelogram">
              <a:avLst>
                <a:gd name="adj" fmla="val 86873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1307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0" y="824950"/>
            <a:ext cx="9144000" cy="6033050"/>
          </a:xfrm>
          <a:prstGeom prst="rect">
            <a:avLst/>
          </a:prstGeom>
          <a:gradFill flip="none" rotWithShape="1">
            <a:gsLst>
              <a:gs pos="74000">
                <a:srgbClr val="003883"/>
              </a:gs>
              <a:gs pos="100000">
                <a:srgbClr val="4380C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6166" y="1662543"/>
            <a:ext cx="2498056" cy="87395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3200" b="1" dirty="0">
                <a:solidFill>
                  <a:schemeClr val="bg1"/>
                </a:solidFill>
              </a:rPr>
              <a:t>International </a:t>
            </a:r>
          </a:p>
          <a:p>
            <a:pPr>
              <a:lnSpc>
                <a:spcPts val="3000"/>
              </a:lnSpc>
            </a:pPr>
            <a:r>
              <a:rPr lang="en-GB" sz="3200" b="1" dirty="0">
                <a:solidFill>
                  <a:schemeClr val="bg1"/>
                </a:solidFill>
              </a:rPr>
              <a:t>Network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0" y="6635654"/>
            <a:ext cx="9144000" cy="45719"/>
          </a:xfrm>
          <a:prstGeom prst="rect">
            <a:avLst/>
          </a:prstGeom>
          <a:solidFill>
            <a:srgbClr val="19A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9322"/>
            <a:ext cx="2873705" cy="2873705"/>
          </a:xfrm>
          <a:prstGeom prst="rect">
            <a:avLst/>
          </a:prstGeom>
        </p:spPr>
      </p:pic>
      <p:sp>
        <p:nvSpPr>
          <p:cNvPr id="69" name="Ellipse 68"/>
          <p:cNvSpPr/>
          <p:nvPr/>
        </p:nvSpPr>
        <p:spPr>
          <a:xfrm>
            <a:off x="5142633" y="136716"/>
            <a:ext cx="2738145" cy="27253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4" name="Grafik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10" y="678263"/>
            <a:ext cx="4780373" cy="195663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4CFD4A5D-1AEB-4BB4-97A1-45AC24386606}"/>
              </a:ext>
            </a:extLst>
          </p:cNvPr>
          <p:cNvSpPr txBox="1"/>
          <p:nvPr/>
        </p:nvSpPr>
        <p:spPr>
          <a:xfrm>
            <a:off x="1697389" y="3439856"/>
            <a:ext cx="6835051" cy="262167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2700000" indent="-2700000">
              <a:lnSpc>
                <a:spcPts val="1800"/>
              </a:lnSpc>
              <a:spcAft>
                <a:spcPts val="1800"/>
              </a:spcAft>
            </a:pPr>
            <a:r>
              <a:rPr lang="en-US" b="1" dirty="0">
                <a:solidFill>
                  <a:srgbClr val="FFC000"/>
                </a:solidFill>
              </a:rPr>
              <a:t>– internationally oriented</a:t>
            </a:r>
            <a:r>
              <a:rPr lang="en-US" sz="1600" b="1" dirty="0">
                <a:solidFill>
                  <a:srgbClr val="FFC000"/>
                </a:solidFill>
              </a:rPr>
              <a:t>	</a:t>
            </a:r>
            <a:r>
              <a:rPr lang="en-US" sz="1600" dirty="0">
                <a:solidFill>
                  <a:schemeClr val="bg1"/>
                </a:solidFill>
              </a:rPr>
              <a:t>educational offerings of the </a:t>
            </a:r>
            <a:r>
              <a:rPr lang="de-DE" sz="1600" dirty="0">
                <a:solidFill>
                  <a:schemeClr val="bg1"/>
                </a:solidFill>
              </a:rPr>
              <a:t>EQA </a:t>
            </a:r>
            <a:r>
              <a:rPr lang="de-DE" sz="1600" dirty="0" err="1">
                <a:solidFill>
                  <a:schemeClr val="bg1"/>
                </a:solidFill>
              </a:rPr>
              <a:t>provide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intercultural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competence</a:t>
            </a:r>
            <a:endParaRPr lang="de-DE" sz="1600" dirty="0">
              <a:solidFill>
                <a:schemeClr val="bg1"/>
              </a:solidFill>
            </a:endParaRPr>
          </a:p>
          <a:p>
            <a:pPr marL="2700000" indent="-2700000">
              <a:lnSpc>
                <a:spcPts val="1800"/>
              </a:lnSpc>
              <a:spcAft>
                <a:spcPts val="1800"/>
              </a:spcAft>
            </a:pPr>
            <a:r>
              <a:rPr lang="en-US" b="1" dirty="0">
                <a:solidFill>
                  <a:srgbClr val="FFC000"/>
                </a:solidFill>
              </a:rPr>
              <a:t>– chain oriented</a:t>
            </a:r>
            <a:r>
              <a:rPr lang="en-US" sz="1600" b="1" dirty="0">
                <a:solidFill>
                  <a:srgbClr val="FFC000"/>
                </a:solidFill>
              </a:rPr>
              <a:t>	</a:t>
            </a:r>
            <a:r>
              <a:rPr lang="en-US" sz="1600" dirty="0">
                <a:solidFill>
                  <a:schemeClr val="bg1"/>
                </a:solidFill>
              </a:rPr>
              <a:t>all actors – from agricultural production over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food processing to retail – are involved</a:t>
            </a:r>
          </a:p>
          <a:p>
            <a:pPr marL="2700000" indent="-2700000">
              <a:lnSpc>
                <a:spcPts val="1800"/>
              </a:lnSpc>
              <a:spcAft>
                <a:spcPts val="1800"/>
              </a:spcAft>
            </a:pPr>
            <a:r>
              <a:rPr lang="en-US" b="1" dirty="0">
                <a:solidFill>
                  <a:srgbClr val="FFC000"/>
                </a:solidFill>
              </a:rPr>
              <a:t>– standard oriented</a:t>
            </a:r>
            <a:r>
              <a:rPr lang="en-US" sz="1600" b="1" dirty="0">
                <a:solidFill>
                  <a:srgbClr val="FFC000"/>
                </a:solidFill>
              </a:rPr>
              <a:t>	</a:t>
            </a:r>
            <a:r>
              <a:rPr lang="en-US" sz="1600" dirty="0">
                <a:solidFill>
                  <a:schemeClr val="bg1"/>
                </a:solidFill>
              </a:rPr>
              <a:t>the most important international </a:t>
            </a:r>
            <a:r>
              <a:rPr lang="de-DE" sz="1600" dirty="0" err="1">
                <a:solidFill>
                  <a:schemeClr val="bg1"/>
                </a:solidFill>
              </a:rPr>
              <a:t>standard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setters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are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involved</a:t>
            </a:r>
            <a:endParaRPr lang="de-DE" sz="1600" dirty="0">
              <a:solidFill>
                <a:schemeClr val="bg1"/>
              </a:solidFill>
            </a:endParaRPr>
          </a:p>
          <a:p>
            <a:pPr marL="2700000" indent="-2700000">
              <a:lnSpc>
                <a:spcPts val="1800"/>
              </a:lnSpc>
              <a:spcAft>
                <a:spcPts val="1200"/>
              </a:spcAft>
            </a:pPr>
            <a:r>
              <a:rPr lang="en-US" b="1" dirty="0">
                <a:solidFill>
                  <a:srgbClr val="FFC000"/>
                </a:solidFill>
              </a:rPr>
              <a:t>– lifelong oriented</a:t>
            </a:r>
            <a:r>
              <a:rPr lang="en-US" sz="1600" b="1" dirty="0">
                <a:solidFill>
                  <a:srgbClr val="FFC000"/>
                </a:solidFill>
              </a:rPr>
              <a:t>	</a:t>
            </a:r>
            <a:r>
              <a:rPr lang="en-US" sz="1600" dirty="0">
                <a:solidFill>
                  <a:schemeClr val="bg1"/>
                </a:solidFill>
              </a:rPr>
              <a:t>individual qualification paths are depicted in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 platform for education and registration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D4DABB6-0F89-46E1-BF0C-395EA25DCB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6" y="129976"/>
            <a:ext cx="1939570" cy="64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9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0" y="824950"/>
            <a:ext cx="9144000" cy="6033050"/>
          </a:xfrm>
          <a:prstGeom prst="rect">
            <a:avLst/>
          </a:prstGeom>
          <a:gradFill flip="none" rotWithShape="1">
            <a:gsLst>
              <a:gs pos="74000">
                <a:srgbClr val="003883"/>
              </a:gs>
              <a:gs pos="100000">
                <a:srgbClr val="4380C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6166" y="1662543"/>
            <a:ext cx="1814728" cy="48923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3200" b="1" dirty="0">
                <a:solidFill>
                  <a:schemeClr val="bg1"/>
                </a:solidFill>
              </a:rPr>
              <a:t>Members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0" y="6635654"/>
            <a:ext cx="9144000" cy="45719"/>
          </a:xfrm>
          <a:prstGeom prst="rect">
            <a:avLst/>
          </a:prstGeom>
          <a:solidFill>
            <a:srgbClr val="19A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9322"/>
            <a:ext cx="2873705" cy="2873705"/>
          </a:xfrm>
          <a:prstGeom prst="rect">
            <a:avLst/>
          </a:prstGeom>
        </p:spPr>
      </p:pic>
      <p:sp>
        <p:nvSpPr>
          <p:cNvPr id="69" name="Ellipse 68"/>
          <p:cNvSpPr/>
          <p:nvPr/>
        </p:nvSpPr>
        <p:spPr>
          <a:xfrm>
            <a:off x="5142633" y="136716"/>
            <a:ext cx="2738145" cy="27253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4" name="Grafik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10" y="678263"/>
            <a:ext cx="4780373" cy="195663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56166" y="3125276"/>
            <a:ext cx="4315834" cy="3468060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de-DE" sz="1400" b="1" dirty="0">
                <a:solidFill>
                  <a:srgbClr val="FFC000"/>
                </a:solidFill>
              </a:rPr>
              <a:t>Knowledge Providers</a:t>
            </a:r>
            <a:endParaRPr lang="de-DE" sz="1000" dirty="0">
              <a:solidFill>
                <a:srgbClr val="FFC000"/>
              </a:solidFill>
            </a:endParaRPr>
          </a:p>
          <a:p>
            <a:pPr marL="144000" lvl="1">
              <a:lnSpc>
                <a:spcPts val="1100"/>
              </a:lnSpc>
              <a:spcAft>
                <a:spcPts val="700"/>
              </a:spcAft>
            </a:pPr>
            <a:r>
              <a:rPr lang="de-DE" sz="1100" dirty="0">
                <a:solidFill>
                  <a:schemeClr val="bg1"/>
                </a:solidFill>
              </a:rPr>
              <a:t>Andreas Hermes Akademie im Bildungswerk </a:t>
            </a: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dirty="0">
                <a:solidFill>
                  <a:schemeClr val="bg1"/>
                </a:solidFill>
              </a:rPr>
              <a:t>der Deutschen Landwirtschaft e.V.</a:t>
            </a:r>
          </a:p>
          <a:p>
            <a:pPr marL="144000" lvl="1">
              <a:lnSpc>
                <a:spcPts val="1100"/>
              </a:lnSpc>
              <a:spcAft>
                <a:spcPts val="700"/>
              </a:spcAft>
            </a:pPr>
            <a:r>
              <a:rPr lang="en-US" sz="1100" dirty="0">
                <a:solidFill>
                  <a:schemeClr val="bg1"/>
                </a:solidFill>
              </a:rPr>
              <a:t>Department of Agricultural Economics and Rural Development (DARE) of the Georg-August-Universität </a:t>
            </a:r>
            <a:r>
              <a:rPr lang="en-US" sz="1100" dirty="0" err="1">
                <a:solidFill>
                  <a:schemeClr val="bg1"/>
                </a:solidFill>
              </a:rPr>
              <a:t>Göttingen</a:t>
            </a:r>
            <a:endParaRPr lang="en-US" sz="1100" dirty="0">
              <a:solidFill>
                <a:schemeClr val="bg1"/>
              </a:solidFill>
            </a:endParaRPr>
          </a:p>
          <a:p>
            <a:pPr marL="144000" lvl="1">
              <a:lnSpc>
                <a:spcPts val="1100"/>
              </a:lnSpc>
              <a:spcAft>
                <a:spcPts val="700"/>
              </a:spcAft>
            </a:pPr>
            <a:r>
              <a:rPr lang="de-DE" sz="1100" dirty="0">
                <a:solidFill>
                  <a:schemeClr val="bg1"/>
                </a:solidFill>
              </a:rPr>
              <a:t>Deutscher Fruchthandelsverband e.V.</a:t>
            </a:r>
          </a:p>
          <a:p>
            <a:pPr marL="144000" lvl="1">
              <a:lnSpc>
                <a:spcPts val="1100"/>
              </a:lnSpc>
              <a:spcAft>
                <a:spcPts val="700"/>
              </a:spcAft>
            </a:pPr>
            <a:r>
              <a:rPr lang="de-DE" sz="1100" dirty="0">
                <a:solidFill>
                  <a:schemeClr val="bg1"/>
                </a:solidFill>
              </a:rPr>
              <a:t>GIQS e. V. Interessengemeinschaft Grenzüberschreitende, </a:t>
            </a: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dirty="0">
                <a:solidFill>
                  <a:schemeClr val="bg1"/>
                </a:solidFill>
              </a:rPr>
              <a:t>Integrierte Qualitätssicherung</a:t>
            </a:r>
            <a:r>
              <a:rPr lang="de-DE" sz="1000" dirty="0">
                <a:solidFill>
                  <a:schemeClr val="bg1"/>
                </a:solidFill>
              </a:rPr>
              <a:t> </a:t>
            </a:r>
          </a:p>
          <a:p>
            <a:pPr marL="144000" lvl="1">
              <a:lnSpc>
                <a:spcPts val="1100"/>
              </a:lnSpc>
              <a:spcAft>
                <a:spcPts val="700"/>
              </a:spcAft>
            </a:pPr>
            <a:r>
              <a:rPr lang="en-US" sz="1100" dirty="0">
                <a:solidFill>
                  <a:schemeClr val="bg1"/>
                </a:solidFill>
              </a:rPr>
              <a:t>International Center for Food Chain and Network Research</a:t>
            </a:r>
          </a:p>
          <a:p>
            <a:pPr marL="144000" lvl="1">
              <a:lnSpc>
                <a:spcPts val="1100"/>
              </a:lnSpc>
              <a:spcAft>
                <a:spcPts val="700"/>
              </a:spcAft>
            </a:pPr>
            <a:r>
              <a:rPr lang="en-US" sz="1100" dirty="0">
                <a:solidFill>
                  <a:schemeClr val="bg1"/>
                </a:solidFill>
              </a:rPr>
              <a:t>KIGPSiO3 – Economic Chamber of Food Industry (Poland)</a:t>
            </a:r>
          </a:p>
          <a:p>
            <a:pPr marL="144000" lvl="1">
              <a:lnSpc>
                <a:spcPts val="1100"/>
              </a:lnSpc>
              <a:spcAft>
                <a:spcPts val="700"/>
              </a:spcAft>
            </a:pPr>
            <a:r>
              <a:rPr lang="de-DE" sz="1100" dirty="0">
                <a:solidFill>
                  <a:schemeClr val="bg1"/>
                </a:solidFill>
              </a:rPr>
              <a:t>Freshmazovia.com (</a:t>
            </a:r>
            <a:r>
              <a:rPr lang="de-DE" sz="1100" dirty="0" err="1">
                <a:solidFill>
                  <a:schemeClr val="bg1"/>
                </a:solidFill>
              </a:rPr>
              <a:t>Poland</a:t>
            </a:r>
            <a:r>
              <a:rPr lang="de-DE" sz="1100" dirty="0">
                <a:solidFill>
                  <a:schemeClr val="bg1"/>
                </a:solidFill>
              </a:rPr>
              <a:t>)</a:t>
            </a:r>
          </a:p>
          <a:p>
            <a:pPr marL="144000" lvl="1">
              <a:lnSpc>
                <a:spcPts val="1100"/>
              </a:lnSpc>
              <a:spcAft>
                <a:spcPts val="600"/>
              </a:spcAft>
            </a:pPr>
            <a:r>
              <a:rPr lang="pl-PL" sz="1100" dirty="0">
                <a:solidFill>
                  <a:schemeClr val="bg1"/>
                </a:solidFill>
              </a:rPr>
              <a:t>Biuro Promocji Jakości </a:t>
            </a:r>
            <a:r>
              <a:rPr lang="de-DE" sz="1100" dirty="0">
                <a:solidFill>
                  <a:schemeClr val="bg1"/>
                </a:solidFill>
              </a:rPr>
              <a:t>[E</a:t>
            </a:r>
            <a:r>
              <a:rPr lang="pl-PL" sz="1100" dirty="0">
                <a:solidFill>
                  <a:schemeClr val="bg1"/>
                </a:solidFill>
              </a:rPr>
              <a:t>ng</a:t>
            </a:r>
            <a:r>
              <a:rPr lang="de-DE" sz="1100" dirty="0">
                <a:solidFill>
                  <a:schemeClr val="bg1"/>
                </a:solidFill>
              </a:rPr>
              <a:t>l</a:t>
            </a:r>
            <a:r>
              <a:rPr lang="pl-PL" sz="1100" dirty="0">
                <a:solidFill>
                  <a:schemeClr val="bg1"/>
                </a:solidFill>
              </a:rPr>
              <a:t>. Quality Promotion Office</a:t>
            </a:r>
            <a:r>
              <a:rPr lang="de-DE" sz="1100" dirty="0">
                <a:solidFill>
                  <a:schemeClr val="bg1"/>
                </a:solidFill>
              </a:rPr>
              <a:t>]</a:t>
            </a:r>
            <a:r>
              <a:rPr lang="pl-PL" sz="1100" dirty="0">
                <a:solidFill>
                  <a:schemeClr val="bg1"/>
                </a:solidFill>
              </a:rPr>
              <a:t> </a:t>
            </a:r>
            <a:r>
              <a:rPr lang="de-DE" sz="1100" dirty="0">
                <a:solidFill>
                  <a:schemeClr val="bg1"/>
                </a:solidFill>
              </a:rPr>
              <a:t>(</a:t>
            </a:r>
            <a:r>
              <a:rPr lang="pl-PL" sz="1100" dirty="0">
                <a:solidFill>
                  <a:schemeClr val="bg1"/>
                </a:solidFill>
              </a:rPr>
              <a:t>Poland)</a:t>
            </a:r>
            <a:endParaRPr lang="pl-PL" sz="1100" dirty="0">
              <a:solidFill>
                <a:srgbClr val="FFC000"/>
              </a:solidFill>
            </a:endParaRPr>
          </a:p>
          <a:p>
            <a:pPr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400" b="1" dirty="0">
                <a:solidFill>
                  <a:srgbClr val="FFC000"/>
                </a:solidFill>
              </a:rPr>
              <a:t>Standard </a:t>
            </a:r>
            <a:r>
              <a:rPr lang="de-DE" sz="1400" b="1" dirty="0" err="1">
                <a:solidFill>
                  <a:srgbClr val="FFC000"/>
                </a:solidFill>
              </a:rPr>
              <a:t>Bodies</a:t>
            </a:r>
            <a:endParaRPr lang="de-DE" sz="1100" dirty="0">
              <a:solidFill>
                <a:srgbClr val="FFC000"/>
              </a:solidFill>
            </a:endParaRPr>
          </a:p>
          <a:p>
            <a:pPr marL="144000" lvl="1">
              <a:lnSpc>
                <a:spcPts val="1100"/>
              </a:lnSpc>
              <a:spcAft>
                <a:spcPts val="600"/>
              </a:spcAft>
            </a:pPr>
            <a:r>
              <a:rPr lang="de-DE" sz="1100" dirty="0" err="1">
                <a:solidFill>
                  <a:schemeClr val="bg1"/>
                </a:solidFill>
              </a:rPr>
              <a:t>FoodPLUS</a:t>
            </a:r>
            <a:r>
              <a:rPr lang="de-DE" sz="1100" dirty="0">
                <a:solidFill>
                  <a:schemeClr val="bg1"/>
                </a:solidFill>
              </a:rPr>
              <a:t> GmbH</a:t>
            </a:r>
          </a:p>
          <a:p>
            <a:pPr marL="144000" lvl="1">
              <a:lnSpc>
                <a:spcPts val="11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bg1"/>
                </a:solidFill>
              </a:rPr>
              <a:t>GS1 Germany GmbH</a:t>
            </a:r>
          </a:p>
          <a:p>
            <a:pPr marL="144000" lvl="1">
              <a:lnSpc>
                <a:spcPts val="11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bg1"/>
                </a:solidFill>
              </a:rPr>
              <a:t>IFS Management GmbH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0" y="3125276"/>
            <a:ext cx="4319783" cy="3203950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de-DE" sz="1400" b="1" dirty="0" err="1">
                <a:solidFill>
                  <a:srgbClr val="FFC000"/>
                </a:solidFill>
              </a:rPr>
              <a:t>Certification</a:t>
            </a:r>
            <a:r>
              <a:rPr lang="de-DE" sz="1400" b="1" dirty="0">
                <a:solidFill>
                  <a:srgbClr val="FFC000"/>
                </a:solidFill>
              </a:rPr>
              <a:t> </a:t>
            </a:r>
            <a:r>
              <a:rPr lang="de-DE" sz="1400" b="1" dirty="0" err="1">
                <a:solidFill>
                  <a:srgbClr val="FFC000"/>
                </a:solidFill>
              </a:rPr>
              <a:t>Bodies</a:t>
            </a:r>
            <a:endParaRPr lang="de-DE" sz="1100" dirty="0">
              <a:solidFill>
                <a:srgbClr val="FFC000"/>
              </a:solidFill>
            </a:endParaRPr>
          </a:p>
          <a:p>
            <a:pPr marL="144000">
              <a:lnSpc>
                <a:spcPts val="11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bg1"/>
                </a:solidFill>
              </a:rPr>
              <a:t>AGRIZERT </a:t>
            </a:r>
            <a:r>
              <a:rPr lang="de-DE" sz="1100" dirty="0" err="1">
                <a:solidFill>
                  <a:schemeClr val="bg1"/>
                </a:solidFill>
              </a:rPr>
              <a:t>Zertifizierungs</a:t>
            </a:r>
            <a:r>
              <a:rPr lang="de-DE" sz="1100" dirty="0">
                <a:solidFill>
                  <a:schemeClr val="bg1"/>
                </a:solidFill>
              </a:rPr>
              <a:t> GmbH</a:t>
            </a:r>
          </a:p>
          <a:p>
            <a:pPr marL="144000">
              <a:lnSpc>
                <a:spcPts val="11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bg1"/>
                </a:solidFill>
              </a:rPr>
              <a:t>DNV GL Business Assurance Zertifizierung &amp; Umweltgutachter GmbH</a:t>
            </a:r>
          </a:p>
          <a:p>
            <a:pPr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400" b="1" dirty="0">
                <a:solidFill>
                  <a:srgbClr val="FFC000"/>
                </a:solidFill>
              </a:rPr>
              <a:t>Companies</a:t>
            </a:r>
            <a:endParaRPr lang="de-DE" sz="1100" dirty="0">
              <a:solidFill>
                <a:srgbClr val="FFC000"/>
              </a:solidFill>
            </a:endParaRPr>
          </a:p>
          <a:p>
            <a:pPr marL="144000" lvl="1">
              <a:lnSpc>
                <a:spcPts val="1100"/>
              </a:lnSpc>
              <a:spcAft>
                <a:spcPts val="600"/>
              </a:spcAft>
            </a:pPr>
            <a:r>
              <a:rPr lang="de-DE" sz="1100" dirty="0" err="1">
                <a:solidFill>
                  <a:schemeClr val="bg1"/>
                </a:solidFill>
              </a:rPr>
              <a:t>Eitco</a:t>
            </a:r>
            <a:r>
              <a:rPr lang="de-DE" sz="1100" dirty="0">
                <a:solidFill>
                  <a:schemeClr val="bg1"/>
                </a:solidFill>
              </a:rPr>
              <a:t> GmbH</a:t>
            </a:r>
          </a:p>
          <a:p>
            <a:pPr marL="144000" lvl="1">
              <a:lnSpc>
                <a:spcPts val="1100"/>
              </a:lnSpc>
              <a:spcAft>
                <a:spcPts val="600"/>
              </a:spcAft>
            </a:pPr>
            <a:r>
              <a:rPr lang="de-DE" sz="1100" dirty="0" err="1">
                <a:solidFill>
                  <a:schemeClr val="bg1"/>
                </a:solidFill>
              </a:rPr>
              <a:t>PigCHAMP</a:t>
            </a:r>
            <a:r>
              <a:rPr lang="de-DE" sz="1100" dirty="0">
                <a:solidFill>
                  <a:schemeClr val="bg1"/>
                </a:solidFill>
              </a:rPr>
              <a:t> Pro Europa (Spain)</a:t>
            </a:r>
          </a:p>
          <a:p>
            <a:pPr marL="144000" lvl="1">
              <a:lnSpc>
                <a:spcPts val="1100"/>
              </a:lnSpc>
              <a:spcAft>
                <a:spcPts val="600"/>
              </a:spcAft>
            </a:pPr>
            <a:r>
              <a:rPr lang="de-DE" sz="1100" dirty="0" err="1">
                <a:solidFill>
                  <a:schemeClr val="bg1"/>
                </a:solidFill>
              </a:rPr>
              <a:t>Veravis</a:t>
            </a:r>
            <a:r>
              <a:rPr lang="de-DE" sz="1100" dirty="0">
                <a:solidFill>
                  <a:schemeClr val="bg1"/>
                </a:solidFill>
              </a:rPr>
              <a:t> GmbH</a:t>
            </a:r>
          </a:p>
          <a:p>
            <a:pPr marL="144000" lvl="1">
              <a:lnSpc>
                <a:spcPts val="11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bg1"/>
                </a:solidFill>
              </a:rPr>
              <a:t>EWA-BIS (</a:t>
            </a:r>
            <a:r>
              <a:rPr lang="de-DE" sz="1100" dirty="0" err="1">
                <a:solidFill>
                  <a:schemeClr val="bg1"/>
                </a:solidFill>
              </a:rPr>
              <a:t>Poland</a:t>
            </a:r>
            <a:r>
              <a:rPr lang="de-DE" sz="1100" dirty="0">
                <a:solidFill>
                  <a:schemeClr val="bg1"/>
                </a:solidFill>
              </a:rPr>
              <a:t>)</a:t>
            </a:r>
          </a:p>
          <a:p>
            <a:pPr marL="144000" lvl="1">
              <a:lnSpc>
                <a:spcPts val="11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bg1"/>
                </a:solidFill>
              </a:rPr>
              <a:t>CSB-System AG</a:t>
            </a:r>
          </a:p>
          <a:p>
            <a:pPr marL="144000" lvl="1">
              <a:lnSpc>
                <a:spcPts val="11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bg1"/>
                </a:solidFill>
              </a:rPr>
              <a:t>EPG </a:t>
            </a:r>
            <a:r>
              <a:rPr lang="de-DE" sz="1100" dirty="0" err="1">
                <a:solidFill>
                  <a:schemeClr val="bg1"/>
                </a:solidFill>
              </a:rPr>
              <a:t>Assistant</a:t>
            </a:r>
            <a:r>
              <a:rPr lang="de-DE" sz="1100" dirty="0">
                <a:solidFill>
                  <a:schemeClr val="bg1"/>
                </a:solidFill>
              </a:rPr>
              <a:t> GmbH</a:t>
            </a:r>
          </a:p>
          <a:p>
            <a:pPr marL="144000" lvl="1">
              <a:lnSpc>
                <a:spcPts val="1100"/>
              </a:lnSpc>
              <a:spcAft>
                <a:spcPts val="600"/>
              </a:spcAft>
            </a:pPr>
            <a:r>
              <a:rPr lang="de-DE" sz="1100" dirty="0" err="1">
                <a:solidFill>
                  <a:schemeClr val="bg1"/>
                </a:solidFill>
              </a:rPr>
              <a:t>Chainpoint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b.v</a:t>
            </a:r>
            <a:r>
              <a:rPr lang="de-DE" sz="1100" dirty="0">
                <a:solidFill>
                  <a:schemeClr val="bg1"/>
                </a:solidFill>
              </a:rPr>
              <a:t>.</a:t>
            </a:r>
          </a:p>
          <a:p>
            <a:pPr marL="144000" lvl="1">
              <a:lnSpc>
                <a:spcPts val="1100"/>
              </a:lnSpc>
              <a:spcAft>
                <a:spcPts val="300"/>
              </a:spcAft>
            </a:pPr>
            <a:r>
              <a:rPr lang="it-IT" sz="1100" dirty="0">
                <a:solidFill>
                  <a:schemeClr val="bg1"/>
                </a:solidFill>
              </a:rPr>
              <a:t>Perino </a:t>
            </a:r>
            <a:r>
              <a:rPr lang="it-IT" sz="1100" dirty="0" err="1">
                <a:solidFill>
                  <a:schemeClr val="bg1"/>
                </a:solidFill>
              </a:rPr>
              <a:t>Sp.z.o.o</a:t>
            </a:r>
            <a:r>
              <a:rPr lang="it-IT" sz="1100" dirty="0">
                <a:solidFill>
                  <a:schemeClr val="bg1"/>
                </a:solidFill>
              </a:rPr>
              <a:t>.</a:t>
            </a:r>
            <a:endParaRPr lang="de-DE" sz="1100" dirty="0">
              <a:solidFill>
                <a:schemeClr val="bg1"/>
              </a:solidFill>
            </a:endParaRP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de-DE" sz="1400" b="1" dirty="0">
                <a:solidFill>
                  <a:srgbClr val="FFC000"/>
                </a:solidFill>
              </a:rPr>
              <a:t>Personal Members</a:t>
            </a:r>
          </a:p>
          <a:p>
            <a:pPr marL="144000">
              <a:lnSpc>
                <a:spcPts val="1400"/>
              </a:lnSpc>
              <a:spcAft>
                <a:spcPts val="600"/>
              </a:spcAft>
            </a:pPr>
            <a:r>
              <a:rPr lang="de-DE" sz="1100" dirty="0" err="1">
                <a:solidFill>
                  <a:schemeClr val="bg1"/>
                </a:solidFill>
              </a:rPr>
              <a:t>Lecturers</a:t>
            </a:r>
            <a:r>
              <a:rPr lang="de-DE" sz="1100" dirty="0">
                <a:solidFill>
                  <a:schemeClr val="bg1"/>
                </a:solidFill>
              </a:rPr>
              <a:t>, </a:t>
            </a:r>
            <a:r>
              <a:rPr lang="de-DE" sz="1100" dirty="0" err="1">
                <a:solidFill>
                  <a:schemeClr val="bg1"/>
                </a:solidFill>
              </a:rPr>
              <a:t>Experts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and</a:t>
            </a:r>
            <a:r>
              <a:rPr lang="de-DE" sz="1100" dirty="0">
                <a:solidFill>
                  <a:schemeClr val="bg1"/>
                </a:solidFill>
              </a:rPr>
              <a:t> Consultants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C13A24DB-AEE2-48EF-9A01-5AB3BD412F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6" y="129976"/>
            <a:ext cx="1939570" cy="64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4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eck 43"/>
          <p:cNvSpPr/>
          <p:nvPr/>
        </p:nvSpPr>
        <p:spPr>
          <a:xfrm>
            <a:off x="0" y="824950"/>
            <a:ext cx="9144000" cy="6033050"/>
          </a:xfrm>
          <a:prstGeom prst="rect">
            <a:avLst/>
          </a:prstGeom>
          <a:gradFill flip="none" rotWithShape="1">
            <a:gsLst>
              <a:gs pos="74000">
                <a:srgbClr val="003883"/>
              </a:gs>
              <a:gs pos="100000">
                <a:srgbClr val="4380C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0" y="6635654"/>
            <a:ext cx="9144000" cy="45719"/>
          </a:xfrm>
          <a:prstGeom prst="rect">
            <a:avLst/>
          </a:prstGeom>
          <a:solidFill>
            <a:srgbClr val="19A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56634" y="3438081"/>
            <a:ext cx="2875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ts val="18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Becoming a </a:t>
            </a:r>
            <a:r>
              <a:rPr lang="en-GB" sz="1600" b="1" dirty="0">
                <a:solidFill>
                  <a:srgbClr val="FFC000"/>
                </a:solidFill>
              </a:rPr>
              <a:t>leading promotor of education in quality, risk and crisis management </a:t>
            </a:r>
            <a:r>
              <a:rPr lang="en-GB" sz="1600" dirty="0">
                <a:solidFill>
                  <a:schemeClr val="bg1"/>
                </a:solidFill>
              </a:rPr>
              <a:t>in global feed and food chains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135129" y="3438081"/>
            <a:ext cx="287703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ts val="18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C000"/>
                </a:solidFill>
              </a:rPr>
              <a:t>Improving national and international quality infrastructure </a:t>
            </a:r>
            <a:r>
              <a:rPr lang="en-GB" sz="1600" dirty="0">
                <a:solidFill>
                  <a:schemeClr val="bg1"/>
                </a:solidFill>
              </a:rPr>
              <a:t>to enable educational compliance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with existing standards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(e.g. IFS, BRC, </a:t>
            </a:r>
            <a:r>
              <a:rPr lang="en-GB" sz="1600" dirty="0" err="1">
                <a:solidFill>
                  <a:schemeClr val="bg1"/>
                </a:solidFill>
              </a:rPr>
              <a:t>GlobalG.A.P</a:t>
            </a:r>
            <a:r>
              <a:rPr lang="en-GB" sz="1600" dirty="0">
                <a:solidFill>
                  <a:schemeClr val="bg1"/>
                </a:solidFill>
              </a:rPr>
              <a:t>., GS1, GMP+ …), knowledge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and application of  quality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and food safety &amp; health requirements of global markets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023081" y="3438081"/>
            <a:ext cx="286758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ts val="18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Establishing an </a:t>
            </a:r>
            <a:r>
              <a:rPr lang="en-GB" sz="1600" b="1" dirty="0">
                <a:solidFill>
                  <a:srgbClr val="FFC000"/>
                </a:solidFill>
              </a:rPr>
              <a:t>autonomous, neutral institution </a:t>
            </a:r>
            <a:r>
              <a:rPr lang="en-GB" sz="1600" dirty="0">
                <a:solidFill>
                  <a:schemeClr val="bg1"/>
                </a:solidFill>
              </a:rPr>
              <a:t>actively involved in the work of international organisations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of quality, environment, health and safety and crisis management, sustainability and cooperate social responsibility (CSR)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6634" y="1654462"/>
            <a:ext cx="3389069" cy="4770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200" b="1" dirty="0">
                <a:solidFill>
                  <a:schemeClr val="bg1"/>
                </a:solidFill>
              </a:rPr>
              <a:t>Vision </a:t>
            </a:r>
            <a:r>
              <a:rPr lang="de-DE" sz="3200" b="1" dirty="0" err="1">
                <a:solidFill>
                  <a:schemeClr val="bg1"/>
                </a:solidFill>
              </a:rPr>
              <a:t>and</a:t>
            </a:r>
            <a:r>
              <a:rPr lang="de-DE" sz="3200" b="1" dirty="0">
                <a:solidFill>
                  <a:schemeClr val="bg1"/>
                </a:solidFill>
              </a:rPr>
              <a:t> Mission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85" name="Grafik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9322"/>
            <a:ext cx="2873705" cy="2873705"/>
          </a:xfrm>
          <a:prstGeom prst="rect">
            <a:avLst/>
          </a:prstGeom>
        </p:spPr>
      </p:pic>
      <p:sp>
        <p:nvSpPr>
          <p:cNvPr id="86" name="Ellipse 85"/>
          <p:cNvSpPr/>
          <p:nvPr/>
        </p:nvSpPr>
        <p:spPr>
          <a:xfrm>
            <a:off x="5140252" y="134334"/>
            <a:ext cx="2738145" cy="27253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10" y="678263"/>
            <a:ext cx="4780373" cy="19566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28E759CA-804B-4329-8ED3-CB254C80BD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6" y="129976"/>
            <a:ext cx="1939570" cy="64005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8A333178-D56F-4E4D-A173-23A447A0F4D0}"/>
              </a:ext>
            </a:extLst>
          </p:cNvPr>
          <p:cNvSpPr txBox="1"/>
          <p:nvPr/>
        </p:nvSpPr>
        <p:spPr>
          <a:xfrm>
            <a:off x="501201" y="6027226"/>
            <a:ext cx="7134132" cy="43999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de-DE" b="1" dirty="0">
                <a:solidFill>
                  <a:schemeClr val="bg1"/>
                </a:solidFill>
                <a:sym typeface="Wingdings" panose="05000000000000000000" pitchFamily="2" charset="2"/>
              </a:rPr>
              <a:t> Accreditation Agency </a:t>
            </a:r>
            <a:r>
              <a:rPr lang="de-DE" b="1" dirty="0" err="1">
                <a:solidFill>
                  <a:schemeClr val="bg1"/>
                </a:solidFill>
                <a:sym typeface="Wingdings" panose="05000000000000000000" pitchFamily="2" charset="2"/>
              </a:rPr>
              <a:t>for</a:t>
            </a:r>
            <a:r>
              <a:rPr lang="de-DE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chemeClr val="bg1"/>
                </a:solidFill>
                <a:sym typeface="Wingdings" panose="05000000000000000000" pitchFamily="2" charset="2"/>
              </a:rPr>
              <a:t>personnel</a:t>
            </a:r>
            <a:r>
              <a:rPr lang="de-DE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chemeClr val="bg1"/>
                </a:solidFill>
                <a:sym typeface="Wingdings" panose="05000000000000000000" pitchFamily="2" charset="2"/>
              </a:rPr>
              <a:t>certification</a:t>
            </a:r>
            <a:r>
              <a:rPr lang="de-DE" b="1" dirty="0">
                <a:solidFill>
                  <a:schemeClr val="bg1"/>
                </a:solidFill>
                <a:sym typeface="Wingdings" panose="05000000000000000000" pitchFamily="2" charset="2"/>
              </a:rPr>
              <a:t> an </a:t>
            </a:r>
            <a:r>
              <a:rPr lang="de-DE" b="1" dirty="0" err="1">
                <a:solidFill>
                  <a:schemeClr val="bg1"/>
                </a:solidFill>
                <a:sym typeface="Wingdings" panose="05000000000000000000" pitchFamily="2" charset="2"/>
              </a:rPr>
              <a:t>the</a:t>
            </a:r>
            <a:r>
              <a:rPr lang="de-DE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chemeClr val="bg1"/>
                </a:solidFill>
                <a:sym typeface="Wingdings" panose="05000000000000000000" pitchFamily="2" charset="2"/>
              </a:rPr>
              <a:t>agri</a:t>
            </a:r>
            <a:r>
              <a:rPr lang="de-DE" b="1" dirty="0">
                <a:solidFill>
                  <a:schemeClr val="bg1"/>
                </a:solidFill>
                <a:sym typeface="Wingdings" panose="05000000000000000000" pitchFamily="2" charset="2"/>
              </a:rPr>
              <a:t>-food </a:t>
            </a:r>
            <a:r>
              <a:rPr lang="de-DE" b="1" dirty="0" err="1">
                <a:solidFill>
                  <a:schemeClr val="bg1"/>
                </a:solidFill>
                <a:sym typeface="Wingdings" panose="05000000000000000000" pitchFamily="2" charset="2"/>
              </a:rPr>
              <a:t>area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E329B09D-6E49-4EA5-A176-A20A94728F2B}"/>
              </a:ext>
            </a:extLst>
          </p:cNvPr>
          <p:cNvSpPr/>
          <p:nvPr/>
        </p:nvSpPr>
        <p:spPr>
          <a:xfrm>
            <a:off x="-121597" y="824950"/>
            <a:ext cx="9144000" cy="6033050"/>
          </a:xfrm>
          <a:prstGeom prst="rect">
            <a:avLst/>
          </a:prstGeom>
          <a:gradFill flip="none" rotWithShape="1">
            <a:gsLst>
              <a:gs pos="74000">
                <a:srgbClr val="003883"/>
              </a:gs>
              <a:gs pos="100000">
                <a:srgbClr val="4380C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93206D9C-241E-480E-AD9A-F74D07FC0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13858" b="13521"/>
          <a:stretch/>
        </p:blipFill>
        <p:spPr>
          <a:xfrm>
            <a:off x="251519" y="71551"/>
            <a:ext cx="1606596" cy="672146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A21A7E5F-AA0A-424A-B61F-C8857491C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798" y="406122"/>
            <a:ext cx="2388177" cy="36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DA0DE3CE-B406-4D79-A37A-6324CB90208B}"/>
              </a:ext>
            </a:extLst>
          </p:cNvPr>
          <p:cNvSpPr/>
          <p:nvPr/>
        </p:nvSpPr>
        <p:spPr>
          <a:xfrm>
            <a:off x="1792499" y="1613388"/>
            <a:ext cx="5184576" cy="36004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ACF341A-96F2-4CA9-86EF-82C7314BB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462" y="4427976"/>
            <a:ext cx="4391025" cy="15716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9D4B2B86-9941-4682-B277-FA731EE75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335" y="1759421"/>
            <a:ext cx="2495550" cy="14001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50FF972-5754-48A6-B1CE-389A5FCAAF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84" y="1324183"/>
            <a:ext cx="1939570" cy="6400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639A6498-BD9D-4C2F-A23A-C730A52D67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13858" b="13521"/>
          <a:stretch/>
        </p:blipFill>
        <p:spPr>
          <a:xfrm>
            <a:off x="6185718" y="2399201"/>
            <a:ext cx="1606596" cy="6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9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-5507" y="826088"/>
            <a:ext cx="9144000" cy="6033050"/>
          </a:xfrm>
          <a:prstGeom prst="rect">
            <a:avLst/>
          </a:prstGeom>
          <a:gradFill flip="none" rotWithShape="1">
            <a:gsLst>
              <a:gs pos="74000">
                <a:srgbClr val="003883"/>
              </a:gs>
              <a:gs pos="100000">
                <a:srgbClr val="4380C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2217" y="978639"/>
            <a:ext cx="5812681" cy="87395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3200" b="1" dirty="0">
                <a:solidFill>
                  <a:schemeClr val="bg1"/>
                </a:solidFill>
              </a:rPr>
              <a:t>One Health – </a:t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</a:rPr>
              <a:t>international and </a:t>
            </a:r>
            <a:r>
              <a:rPr lang="en-GB" sz="3200" b="1" dirty="0" err="1">
                <a:solidFill>
                  <a:schemeClr val="bg1"/>
                </a:solidFill>
              </a:rPr>
              <a:t>interdisciplinay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0" y="6635654"/>
            <a:ext cx="9144000" cy="45719"/>
          </a:xfrm>
          <a:prstGeom prst="rect">
            <a:avLst/>
          </a:prstGeom>
          <a:solidFill>
            <a:srgbClr val="19A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76FE39A5-913C-49F6-9AA2-1C8336121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0" y="1907074"/>
            <a:ext cx="8353425" cy="46196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E6482D59-2B1E-4C94-9733-4F7E5304B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13858" b="13521"/>
          <a:stretch/>
        </p:blipFill>
        <p:spPr>
          <a:xfrm>
            <a:off x="251519" y="71551"/>
            <a:ext cx="1606596" cy="672146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FECDDEFB-ABCA-4140-A4CC-F6D262455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7798" y="406122"/>
            <a:ext cx="2388177" cy="36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38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-5507" y="826088"/>
            <a:ext cx="9144000" cy="6033050"/>
          </a:xfrm>
          <a:prstGeom prst="rect">
            <a:avLst/>
          </a:prstGeom>
          <a:gradFill flip="none" rotWithShape="1">
            <a:gsLst>
              <a:gs pos="74000">
                <a:srgbClr val="003883"/>
              </a:gs>
              <a:gs pos="100000">
                <a:srgbClr val="4380C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2217" y="978639"/>
            <a:ext cx="4096955" cy="48923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3200" b="1" dirty="0">
                <a:solidFill>
                  <a:schemeClr val="bg1"/>
                </a:solidFill>
              </a:rPr>
              <a:t>One Health – </a:t>
            </a:r>
            <a:r>
              <a:rPr lang="en-GB" sz="3200" b="1" dirty="0" err="1">
                <a:solidFill>
                  <a:schemeClr val="bg1"/>
                </a:solidFill>
              </a:rPr>
              <a:t>Definiton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0" y="6635654"/>
            <a:ext cx="9144000" cy="45719"/>
          </a:xfrm>
          <a:prstGeom prst="rect">
            <a:avLst/>
          </a:prstGeom>
          <a:solidFill>
            <a:srgbClr val="19A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32C28C0F-10B9-4939-B7F1-EDB9D5A9E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35617"/>
            <a:ext cx="7989536" cy="483366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A2B0D1A6-C6A7-4AC5-B906-2C1F5C8DD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13858" b="13521"/>
          <a:stretch/>
        </p:blipFill>
        <p:spPr>
          <a:xfrm>
            <a:off x="251519" y="71551"/>
            <a:ext cx="1606596" cy="672146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7EDB7DE1-1E38-4615-B633-54F272FBE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7798" y="406122"/>
            <a:ext cx="2388177" cy="36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428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0" y="855095"/>
            <a:ext cx="9144000" cy="6033050"/>
          </a:xfrm>
          <a:prstGeom prst="rect">
            <a:avLst/>
          </a:prstGeom>
          <a:gradFill flip="none" rotWithShape="1">
            <a:gsLst>
              <a:gs pos="74000">
                <a:srgbClr val="003883"/>
              </a:gs>
              <a:gs pos="100000">
                <a:srgbClr val="4380C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6166" y="1603798"/>
            <a:ext cx="2465931" cy="125867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3200" b="1" dirty="0">
                <a:solidFill>
                  <a:schemeClr val="bg1"/>
                </a:solidFill>
              </a:rPr>
              <a:t>EQA </a:t>
            </a:r>
          </a:p>
          <a:p>
            <a:pPr>
              <a:lnSpc>
                <a:spcPts val="3000"/>
              </a:lnSpc>
            </a:pPr>
            <a:r>
              <a:rPr lang="en-GB" sz="3200" b="1" dirty="0">
                <a:solidFill>
                  <a:schemeClr val="bg1"/>
                </a:solidFill>
              </a:rPr>
              <a:t>Qualification </a:t>
            </a:r>
          </a:p>
          <a:p>
            <a:pPr>
              <a:lnSpc>
                <a:spcPts val="3000"/>
              </a:lnSpc>
            </a:pPr>
            <a:r>
              <a:rPr lang="en-GB" sz="3200" b="1" dirty="0">
                <a:solidFill>
                  <a:schemeClr val="bg1"/>
                </a:solidFill>
              </a:rPr>
              <a:t>Paths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0" y="6635654"/>
            <a:ext cx="9144000" cy="45719"/>
          </a:xfrm>
          <a:prstGeom prst="rect">
            <a:avLst/>
          </a:prstGeom>
          <a:solidFill>
            <a:srgbClr val="19A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D4DABB6-0F89-46E1-BF0C-395EA25D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6" y="129976"/>
            <a:ext cx="1939570" cy="64005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38A4682C-FDFE-4E82-8F51-84977949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40" y="49949"/>
            <a:ext cx="4716016" cy="6814126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8F977406-EF17-45AC-BB74-F69A15EA5DD3}"/>
              </a:ext>
            </a:extLst>
          </p:cNvPr>
          <p:cNvSpPr/>
          <p:nvPr/>
        </p:nvSpPr>
        <p:spPr>
          <a:xfrm>
            <a:off x="6358277" y="1847390"/>
            <a:ext cx="1728192" cy="10344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31089D92-711F-489C-BD49-8BD850B84BC6}"/>
              </a:ext>
            </a:extLst>
          </p:cNvPr>
          <p:cNvSpPr/>
          <p:nvPr/>
        </p:nvSpPr>
        <p:spPr>
          <a:xfrm>
            <a:off x="6049031" y="4048376"/>
            <a:ext cx="1437407" cy="8145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FF0000"/>
                </a:solidFill>
              </a:rPr>
              <a:t>EQA </a:t>
            </a:r>
          </a:p>
          <a:p>
            <a:pPr algn="ctr"/>
            <a:r>
              <a:rPr lang="de-DE" sz="1200" b="1" dirty="0">
                <a:solidFill>
                  <a:srgbClr val="FF0000"/>
                </a:solidFill>
              </a:rPr>
              <a:t>Food </a:t>
            </a:r>
            <a:r>
              <a:rPr lang="de-DE" sz="1200" b="1" dirty="0" err="1">
                <a:solidFill>
                  <a:srgbClr val="FF0000"/>
                </a:solidFill>
              </a:rPr>
              <a:t>Safety</a:t>
            </a:r>
            <a:r>
              <a:rPr lang="de-DE" sz="1200" b="1" dirty="0">
                <a:solidFill>
                  <a:srgbClr val="FF0000"/>
                </a:solidFill>
              </a:rPr>
              <a:t> &amp; Health </a:t>
            </a:r>
          </a:p>
          <a:p>
            <a:pPr algn="ctr"/>
            <a:r>
              <a:rPr lang="de-DE" sz="1200" b="1" dirty="0">
                <a:solidFill>
                  <a:srgbClr val="FF0000"/>
                </a:solidFill>
              </a:rPr>
              <a:t>Manager </a:t>
            </a:r>
            <a:endParaRPr lang="de-DE" sz="120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0E890742-CED1-491B-83B5-BDA401DA8F12}"/>
              </a:ext>
            </a:extLst>
          </p:cNvPr>
          <p:cNvSpPr/>
          <p:nvPr/>
        </p:nvSpPr>
        <p:spPr>
          <a:xfrm>
            <a:off x="5903639" y="3938467"/>
            <a:ext cx="1728192" cy="10344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xmlns="" id="{3F4DFB60-5C7B-446A-A19D-9D53C03A1FB2}"/>
              </a:ext>
            </a:extLst>
          </p:cNvPr>
          <p:cNvCxnSpPr>
            <a:cxnSpLocks/>
          </p:cNvCxnSpPr>
          <p:nvPr/>
        </p:nvCxnSpPr>
        <p:spPr>
          <a:xfrm flipH="1">
            <a:off x="6804248" y="2852931"/>
            <a:ext cx="392756" cy="1061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20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1604" y="824950"/>
            <a:ext cx="9144000" cy="6033050"/>
          </a:xfrm>
          <a:prstGeom prst="rect">
            <a:avLst/>
          </a:prstGeom>
          <a:gradFill flip="none" rotWithShape="1">
            <a:gsLst>
              <a:gs pos="74000">
                <a:srgbClr val="003883"/>
              </a:gs>
              <a:gs pos="100000">
                <a:srgbClr val="4380C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339752" y="116048"/>
            <a:ext cx="6804248" cy="87395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GB" sz="3200" b="1" dirty="0">
                <a:solidFill>
                  <a:srgbClr val="002060"/>
                </a:solidFill>
              </a:rPr>
              <a:t>EQA academic education based on EOQ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0" y="6635654"/>
            <a:ext cx="9144000" cy="45719"/>
          </a:xfrm>
          <a:prstGeom prst="rect">
            <a:avLst/>
          </a:prstGeom>
          <a:solidFill>
            <a:srgbClr val="19A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D4DABB6-0F89-46E1-BF0C-395EA25D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6" y="129976"/>
            <a:ext cx="1939570" cy="64005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1EBD531-F6D7-450F-9306-C95B0374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679957"/>
            <a:ext cx="7092790" cy="486264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566E4D42-58D8-4C5A-A9BD-68AD978CC74A}"/>
              </a:ext>
            </a:extLst>
          </p:cNvPr>
          <p:cNvSpPr txBox="1"/>
          <p:nvPr/>
        </p:nvSpPr>
        <p:spPr>
          <a:xfrm>
            <a:off x="323528" y="106624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EOQ Competence and </a:t>
            </a:r>
            <a:r>
              <a:rPr lang="de-DE" dirty="0" err="1">
                <a:solidFill>
                  <a:schemeClr val="bg1"/>
                </a:solidFill>
              </a:rPr>
              <a:t>certificatin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schemes</a:t>
            </a:r>
            <a:r>
              <a:rPr lang="de-DE" dirty="0">
                <a:solidFill>
                  <a:schemeClr val="bg1"/>
                </a:solidFill>
              </a:rPr>
              <a:t> (</a:t>
            </a:r>
            <a:r>
              <a:rPr lang="de-DE" dirty="0" err="1">
                <a:solidFill>
                  <a:schemeClr val="bg1"/>
                </a:solidFill>
              </a:rPr>
              <a:t>CoS</a:t>
            </a:r>
            <a:r>
              <a:rPr lang="de-DE" dirty="0">
                <a:solidFill>
                  <a:schemeClr val="bg1"/>
                </a:solidFill>
              </a:rPr>
              <a:t> 9000)</a:t>
            </a:r>
          </a:p>
        </p:txBody>
      </p:sp>
    </p:spTree>
    <p:extLst>
      <p:ext uri="{BB962C8B-B14F-4D97-AF65-F5344CB8AC3E}">
        <p14:creationId xmlns:p14="http://schemas.microsoft.com/office/powerpoint/2010/main" val="147747150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ni_Bonn_2017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Prezentácia na obrazovke (4:3)</PresentationFormat>
  <Paragraphs>197</Paragraphs>
  <Slides>18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Exo 2</vt:lpstr>
      <vt:lpstr>Exo 2 Semi Bold</vt:lpstr>
      <vt:lpstr>News Gothic</vt:lpstr>
      <vt:lpstr>News Gothic MT</vt:lpstr>
      <vt:lpstr>Times New Roman</vt:lpstr>
      <vt:lpstr>Wingdings</vt:lpstr>
      <vt:lpstr>Larissa</vt:lpstr>
      <vt:lpstr>Office</vt:lpstr>
      <vt:lpstr>Uni_Bonn_2017</vt:lpstr>
      <vt:lpstr>VUA General Assembly 2018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Additional qualification  Quality Systems Manager Junior (QSMJ)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Aufbau der Präsentation „MOU“ für den 8.10.17</dc:title>
  <dc:creator>Petersen</dc:creator>
  <cp:lastModifiedBy>Windows User</cp:lastModifiedBy>
  <cp:revision>116</cp:revision>
  <dcterms:created xsi:type="dcterms:W3CDTF">2017-09-22T09:41:30Z</dcterms:created>
  <dcterms:modified xsi:type="dcterms:W3CDTF">2018-09-18T05:13:21Z</dcterms:modified>
</cp:coreProperties>
</file>